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806" r:id="rId4"/>
  </p:sldMasterIdLst>
  <p:notesMasterIdLst>
    <p:notesMasterId r:id="rId54"/>
  </p:notesMasterIdLst>
  <p:sldIdLst>
    <p:sldId id="256" r:id="rId5"/>
    <p:sldId id="365" r:id="rId6"/>
    <p:sldId id="390" r:id="rId7"/>
    <p:sldId id="308" r:id="rId8"/>
    <p:sldId id="416" r:id="rId9"/>
    <p:sldId id="388" r:id="rId10"/>
    <p:sldId id="465" r:id="rId11"/>
    <p:sldId id="472" r:id="rId12"/>
    <p:sldId id="466" r:id="rId13"/>
    <p:sldId id="468" r:id="rId14"/>
    <p:sldId id="469" r:id="rId15"/>
    <p:sldId id="470" r:id="rId16"/>
    <p:sldId id="473" r:id="rId17"/>
    <p:sldId id="475" r:id="rId18"/>
    <p:sldId id="474" r:id="rId19"/>
    <p:sldId id="453" r:id="rId20"/>
    <p:sldId id="471" r:id="rId21"/>
    <p:sldId id="462" r:id="rId22"/>
    <p:sldId id="464" r:id="rId23"/>
    <p:sldId id="463" r:id="rId24"/>
    <p:sldId id="460" r:id="rId25"/>
    <p:sldId id="454" r:id="rId26"/>
    <p:sldId id="457" r:id="rId27"/>
    <p:sldId id="459" r:id="rId28"/>
    <p:sldId id="476" r:id="rId29"/>
    <p:sldId id="420" r:id="rId30"/>
    <p:sldId id="477" r:id="rId31"/>
    <p:sldId id="479" r:id="rId32"/>
    <p:sldId id="478" r:id="rId33"/>
    <p:sldId id="480" r:id="rId34"/>
    <p:sldId id="456" r:id="rId35"/>
    <p:sldId id="481" r:id="rId36"/>
    <p:sldId id="484" r:id="rId37"/>
    <p:sldId id="485" r:id="rId38"/>
    <p:sldId id="495" r:id="rId39"/>
    <p:sldId id="482" r:id="rId40"/>
    <p:sldId id="487" r:id="rId41"/>
    <p:sldId id="488" r:id="rId42"/>
    <p:sldId id="458" r:id="rId43"/>
    <p:sldId id="498" r:id="rId44"/>
    <p:sldId id="489" r:id="rId45"/>
    <p:sldId id="483" r:id="rId46"/>
    <p:sldId id="490" r:id="rId47"/>
    <p:sldId id="491" r:id="rId48"/>
    <p:sldId id="492" r:id="rId49"/>
    <p:sldId id="493" r:id="rId50"/>
    <p:sldId id="496" r:id="rId51"/>
    <p:sldId id="497" r:id="rId52"/>
    <p:sldId id="49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65"/>
            <p14:sldId id="390"/>
            <p14:sldId id="308"/>
          </p14:sldIdLst>
        </p14:section>
        <p14:section name="Hierarchical Problem Solving" id="{CC4DEA6D-618D-5B4D-A013-806BD8C7D696}">
          <p14:sldIdLst>
            <p14:sldId id="416"/>
            <p14:sldId id="388"/>
            <p14:sldId id="465"/>
            <p14:sldId id="472"/>
            <p14:sldId id="466"/>
            <p14:sldId id="468"/>
            <p14:sldId id="469"/>
            <p14:sldId id="470"/>
            <p14:sldId id="473"/>
            <p14:sldId id="475"/>
          </p14:sldIdLst>
        </p14:section>
        <p14:section name="Substates" id="{3B45FDF5-6247-E543-BAD5-BA54E14BF4A0}">
          <p14:sldIdLst>
            <p14:sldId id="474"/>
            <p14:sldId id="453"/>
            <p14:sldId id="471"/>
            <p14:sldId id="462"/>
            <p14:sldId id="464"/>
            <p14:sldId id="463"/>
          </p14:sldIdLst>
        </p14:section>
        <p14:section name="Naming States" id="{B3576CDA-B2CC-1640-AE2E-25751062053C}">
          <p14:sldIdLst>
            <p14:sldId id="460"/>
            <p14:sldId id="454"/>
            <p14:sldId id="457"/>
            <p14:sldId id="459"/>
            <p14:sldId id="476"/>
            <p14:sldId id="420"/>
            <p14:sldId id="477"/>
            <p14:sldId id="479"/>
            <p14:sldId id="478"/>
          </p14:sldIdLst>
        </p14:section>
        <p14:section name="Solving Impasses" id="{11502DE3-9CBC-5247-9CAF-C874FF872BAD}">
          <p14:sldIdLst>
            <p14:sldId id="480"/>
            <p14:sldId id="456"/>
            <p14:sldId id="481"/>
            <p14:sldId id="484"/>
            <p14:sldId id="485"/>
            <p14:sldId id="495"/>
            <p14:sldId id="482"/>
            <p14:sldId id="487"/>
            <p14:sldId id="488"/>
            <p14:sldId id="458"/>
            <p14:sldId id="498"/>
            <p14:sldId id="489"/>
            <p14:sldId id="483"/>
            <p14:sldId id="490"/>
            <p14:sldId id="491"/>
            <p14:sldId id="492"/>
            <p14:sldId id="493"/>
            <p14:sldId id="496"/>
            <p14:sldId id="497"/>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6"/>
    <p:restoredTop sz="94664"/>
  </p:normalViewPr>
  <p:slideViewPr>
    <p:cSldViewPr snapToGrid="0">
      <p:cViewPr varScale="1">
        <p:scale>
          <a:sx n="81" d="100"/>
          <a:sy n="81" d="100"/>
        </p:scale>
        <p:origin x="840"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9989B7-BB78-0E41-84E2-D4B67D6A5F93}" type="slidenum">
              <a:rPr lang="en-US" smtClean="0"/>
              <a:t>13</a:t>
            </a:fld>
            <a:endParaRPr lang="en-US"/>
          </a:p>
        </p:txBody>
      </p:sp>
    </p:spTree>
    <p:extLst>
      <p:ext uri="{BB962C8B-B14F-4D97-AF65-F5344CB8AC3E}">
        <p14:creationId xmlns:p14="http://schemas.microsoft.com/office/powerpoint/2010/main" val="257637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9989B7-BB78-0E41-84E2-D4B67D6A5F93}" type="slidenum">
              <a:rPr lang="en-US" smtClean="0"/>
              <a:t>14</a:t>
            </a:fld>
            <a:endParaRPr lang="en-US"/>
          </a:p>
        </p:txBody>
      </p:sp>
    </p:spTree>
    <p:extLst>
      <p:ext uri="{BB962C8B-B14F-4D97-AF65-F5344CB8AC3E}">
        <p14:creationId xmlns:p14="http://schemas.microsoft.com/office/powerpoint/2010/main" val="123743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9989B7-BB78-0E41-84E2-D4B67D6A5F93}" type="slidenum">
              <a:rPr lang="en-US" smtClean="0"/>
              <a:t>33</a:t>
            </a:fld>
            <a:endParaRPr lang="en-US"/>
          </a:p>
        </p:txBody>
      </p:sp>
    </p:spTree>
    <p:extLst>
      <p:ext uri="{BB962C8B-B14F-4D97-AF65-F5344CB8AC3E}">
        <p14:creationId xmlns:p14="http://schemas.microsoft.com/office/powerpoint/2010/main" val="476652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27278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496431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6240109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201425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1744032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3632020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5469376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7261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535354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7082764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2759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883198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52247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8992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4627488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407177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3856741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8962970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0684748"/>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825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82976344"/>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9035001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8973391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3663031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0961735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8513539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2661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1048346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894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7308163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912015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5263552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363720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5156910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392919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327291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1008047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804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5414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8553321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882832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4536790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728138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4808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17278312"/>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97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445894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276553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5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749941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1428401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883749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20797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551834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998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299609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125177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72562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586892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28194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4806796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031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23928600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64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694594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777133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15289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5429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61734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643005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1828231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5674502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14160810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2590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77967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5007139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69254634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27924158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352880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9684840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20081616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5577796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570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683497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182541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5808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7966885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789197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048356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7597761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42997354"/>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757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38828735"/>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849839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583909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48732365"/>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3970287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92805416"/>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9935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36795580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504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467396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5921668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3928929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1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246495"/>
          </a:xfrm>
        </p:spPr>
        <p:txBody>
          <a:bodyPr/>
          <a:lstStyle/>
          <a:p>
            <a:r>
              <a:rPr lang="en-US" dirty="0"/>
              <a:t>Project 06: </a:t>
            </a:r>
            <a:br>
              <a:rPr lang="en-US" dirty="0"/>
            </a:br>
            <a:r>
              <a:rPr lang="en-US" dirty="0"/>
              <a:t>Substates</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8" y="555639"/>
            <a:ext cx="7395330" cy="304699"/>
          </a:xfrm>
        </p:spPr>
        <p:txBody>
          <a:bodyPr/>
          <a:lstStyle/>
          <a:p>
            <a:r>
              <a:rPr lang="en-US" dirty="0"/>
              <a:t>Maze Example – Subproblem 2</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8" y="1557210"/>
            <a:ext cx="7068255" cy="2835677"/>
          </a:xfrm>
        </p:spPr>
        <p:txBody>
          <a:bodyPr>
            <a:normAutofit/>
          </a:bodyPr>
          <a:lstStyle/>
          <a:p>
            <a:r>
              <a:rPr lang="en-US" dirty="0"/>
              <a:t>The subproblem action is to search down the east path:</a:t>
            </a:r>
          </a:p>
          <a:p>
            <a:pPr marL="285750" indent="-285750">
              <a:buFont typeface="Arial" panose="020B0604020202020204" pitchFamily="34" charset="0"/>
              <a:buChar char="•"/>
            </a:pPr>
            <a:r>
              <a:rPr lang="en-US" dirty="0"/>
              <a:t>Operators: Propose to visually search down the path step by step</a:t>
            </a:r>
          </a:p>
          <a:p>
            <a:r>
              <a:rPr lang="en-US" dirty="0"/>
              <a:t>Decisions proceed as follows:</a:t>
            </a:r>
          </a:p>
          <a:p>
            <a:pPr marL="285750" indent="-285750">
              <a:buFont typeface="Arial" panose="020B0604020202020204" pitchFamily="34" charset="0"/>
              <a:buChar char="•"/>
            </a:pPr>
            <a:r>
              <a:rPr lang="en-US" dirty="0"/>
              <a:t>Steps 6…8: Scan spaces 6-8</a:t>
            </a:r>
          </a:p>
          <a:p>
            <a:pPr marL="285750" indent="-285750">
              <a:buFont typeface="Arial" panose="020B0604020202020204" pitchFamily="34" charset="0"/>
              <a:buChar char="•"/>
            </a:pPr>
            <a:r>
              <a:rPr lang="en-US" dirty="0"/>
              <a:t>Step 9: Scan space 9; see that it leads to the exit. </a:t>
            </a:r>
          </a:p>
          <a:p>
            <a:r>
              <a:rPr lang="en-US" dirty="0"/>
              <a:t>Step 9 provides the data needed to apply the operator from Step 5.</a:t>
            </a:r>
          </a:p>
          <a:p>
            <a:pPr marL="285750" indent="-285750">
              <a:buFont typeface="Arial" panose="020B0604020202020204" pitchFamily="34" charset="0"/>
              <a:buChar char="•"/>
            </a:pPr>
            <a:r>
              <a:rPr lang="en-US" dirty="0"/>
              <a:t>This resolves the previous impasse!</a:t>
            </a:r>
          </a:p>
          <a:p>
            <a:endParaRPr lang="en-US" dirty="0"/>
          </a:p>
          <a:p>
            <a:pPr marL="285750" indent="-285750">
              <a:buFont typeface="Arial" panose="020B0604020202020204" pitchFamily="34" charset="0"/>
              <a:buChar char="•"/>
            </a:pPr>
            <a:endParaRPr lang="en-US" dirty="0"/>
          </a:p>
        </p:txBody>
      </p:sp>
      <p:grpSp>
        <p:nvGrpSpPr>
          <p:cNvPr id="113" name="Group 112">
            <a:extLst>
              <a:ext uri="{FF2B5EF4-FFF2-40B4-BE49-F238E27FC236}">
                <a16:creationId xmlns:a16="http://schemas.microsoft.com/office/drawing/2014/main" id="{19C7382F-CF33-19FF-0AD2-56B168C69084}"/>
              </a:ext>
            </a:extLst>
          </p:cNvPr>
          <p:cNvGrpSpPr/>
          <p:nvPr/>
        </p:nvGrpSpPr>
        <p:grpSpPr>
          <a:xfrm>
            <a:off x="8602048" y="2205872"/>
            <a:ext cx="3129063" cy="1671094"/>
            <a:chOff x="8378496" y="1861891"/>
            <a:chExt cx="3129063" cy="1671094"/>
          </a:xfrm>
        </p:grpSpPr>
        <p:sp>
          <p:nvSpPr>
            <p:cNvPr id="5" name="TextBox 4">
              <a:extLst>
                <a:ext uri="{FF2B5EF4-FFF2-40B4-BE49-F238E27FC236}">
                  <a16:creationId xmlns:a16="http://schemas.microsoft.com/office/drawing/2014/main" id="{43DE52A1-DF0A-8594-23BE-FA7CFA5CF167}"/>
                </a:ext>
              </a:extLst>
            </p:cNvPr>
            <p:cNvSpPr txBox="1"/>
            <p:nvPr/>
          </p:nvSpPr>
          <p:spPr bwMode="gray">
            <a:xfrm>
              <a:off x="8378496" y="2669629"/>
              <a:ext cx="312906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Evaluate Paths</a:t>
              </a:r>
            </a:p>
          </p:txBody>
        </p:sp>
        <p:sp>
          <p:nvSpPr>
            <p:cNvPr id="12" name="Rounded Rectangle 11">
              <a:extLst>
                <a:ext uri="{FF2B5EF4-FFF2-40B4-BE49-F238E27FC236}">
                  <a16:creationId xmlns:a16="http://schemas.microsoft.com/office/drawing/2014/main" id="{9273E436-935F-2BFA-1769-6B50301D49ED}"/>
                </a:ext>
              </a:extLst>
            </p:cNvPr>
            <p:cNvSpPr/>
            <p:nvPr/>
          </p:nvSpPr>
          <p:spPr bwMode="gray">
            <a:xfrm>
              <a:off x="9029597"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4</a:t>
              </a:r>
            </a:p>
          </p:txBody>
        </p:sp>
        <p:sp>
          <p:nvSpPr>
            <p:cNvPr id="13" name="Rounded Rectangle 12">
              <a:extLst>
                <a:ext uri="{FF2B5EF4-FFF2-40B4-BE49-F238E27FC236}">
                  <a16:creationId xmlns:a16="http://schemas.microsoft.com/office/drawing/2014/main" id="{0BBD45AD-7F06-86E4-7061-A89B0544BB52}"/>
                </a:ext>
              </a:extLst>
            </p:cNvPr>
            <p:cNvSpPr/>
            <p:nvPr/>
          </p:nvSpPr>
          <p:spPr bwMode="gray">
            <a:xfrm>
              <a:off x="9711793" y="3070530"/>
              <a:ext cx="462455" cy="462455"/>
            </a:xfrm>
            <a:prstGeom prst="roundRect">
              <a:avLst/>
            </a:prstGeom>
            <a:solidFill>
              <a:schemeClr val="bg2"/>
            </a:solid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1" u="none" baseline="0" dirty="0">
                  <a:solidFill>
                    <a:schemeClr val="accent6"/>
                  </a:solidFill>
                </a:rPr>
                <a:t>5</a:t>
              </a:r>
            </a:p>
          </p:txBody>
        </p:sp>
        <p:cxnSp>
          <p:nvCxnSpPr>
            <p:cNvPr id="20" name="Straight Arrow Connector 19">
              <a:extLst>
                <a:ext uri="{FF2B5EF4-FFF2-40B4-BE49-F238E27FC236}">
                  <a16:creationId xmlns:a16="http://schemas.microsoft.com/office/drawing/2014/main" id="{396F4899-DD01-83FF-A4D7-A0EA1B7B297E}"/>
                </a:ext>
              </a:extLst>
            </p:cNvPr>
            <p:cNvCxnSpPr>
              <a:cxnSpLocks/>
            </p:cNvCxnSpPr>
            <p:nvPr/>
          </p:nvCxnSpPr>
          <p:spPr bwMode="gray">
            <a:xfrm flipH="1">
              <a:off x="9335227" y="1861891"/>
              <a:ext cx="839021" cy="807738"/>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435B47-D20B-2F0E-306D-C75D62E46A71}"/>
                </a:ext>
              </a:extLst>
            </p:cNvPr>
            <p:cNvCxnSpPr>
              <a:cxnSpLocks/>
              <a:stCxn id="12" idx="3"/>
              <a:endCxn id="13" idx="1"/>
            </p:cNvCxnSpPr>
            <p:nvPr/>
          </p:nvCxnSpPr>
          <p:spPr bwMode="gray">
            <a:xfrm>
              <a:off x="9492052" y="3301758"/>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0D81268-13FD-69D0-3469-C841178FEA17}"/>
              </a:ext>
            </a:extLst>
          </p:cNvPr>
          <p:cNvGrpSpPr/>
          <p:nvPr/>
        </p:nvGrpSpPr>
        <p:grpSpPr>
          <a:xfrm>
            <a:off x="1146087" y="4609085"/>
            <a:ext cx="4803534" cy="1383407"/>
            <a:chOff x="246880" y="4256550"/>
            <a:chExt cx="4803534" cy="1383407"/>
          </a:xfrm>
        </p:grpSpPr>
        <p:sp>
          <p:nvSpPr>
            <p:cNvPr id="28" name="Rectangle 27">
              <a:extLst>
                <a:ext uri="{FF2B5EF4-FFF2-40B4-BE49-F238E27FC236}">
                  <a16:creationId xmlns:a16="http://schemas.microsoft.com/office/drawing/2014/main" id="{CD8B0AC6-F685-30C0-5FF1-88512CE094CE}"/>
                </a:ext>
              </a:extLst>
            </p:cNvPr>
            <p:cNvSpPr/>
            <p:nvPr/>
          </p:nvSpPr>
          <p:spPr bwMode="gray">
            <a:xfrm>
              <a:off x="1089891"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1</a:t>
              </a:r>
            </a:p>
          </p:txBody>
        </p:sp>
        <p:sp>
          <p:nvSpPr>
            <p:cNvPr id="30" name="Rectangle 29">
              <a:extLst>
                <a:ext uri="{FF2B5EF4-FFF2-40B4-BE49-F238E27FC236}">
                  <a16:creationId xmlns:a16="http://schemas.microsoft.com/office/drawing/2014/main" id="{FF62762A-D610-B82F-0FCC-09A2E3EF07BA}"/>
                </a:ext>
              </a:extLst>
            </p:cNvPr>
            <p:cNvSpPr/>
            <p:nvPr/>
          </p:nvSpPr>
          <p:spPr bwMode="gray">
            <a:xfrm>
              <a:off x="1537160"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2</a:t>
              </a:r>
              <a:endParaRPr lang="en-US" sz="2000" b="1" i="0" u="none" baseline="0" dirty="0">
                <a:solidFill>
                  <a:schemeClr val="accent6"/>
                </a:solidFill>
              </a:endParaRPr>
            </a:p>
          </p:txBody>
        </p:sp>
        <p:sp>
          <p:nvSpPr>
            <p:cNvPr id="33" name="Rectangle 32">
              <a:extLst>
                <a:ext uri="{FF2B5EF4-FFF2-40B4-BE49-F238E27FC236}">
                  <a16:creationId xmlns:a16="http://schemas.microsoft.com/office/drawing/2014/main" id="{C6B4C659-26A3-832A-7D9F-E71EB5A0724C}"/>
                </a:ext>
              </a:extLst>
            </p:cNvPr>
            <p:cNvSpPr/>
            <p:nvPr/>
          </p:nvSpPr>
          <p:spPr bwMode="gray">
            <a:xfrm>
              <a:off x="2433652" y="470104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5</a:t>
              </a:r>
            </a:p>
          </p:txBody>
        </p:sp>
        <p:sp>
          <p:nvSpPr>
            <p:cNvPr id="34" name="Rectangle 33">
              <a:extLst>
                <a:ext uri="{FF2B5EF4-FFF2-40B4-BE49-F238E27FC236}">
                  <a16:creationId xmlns:a16="http://schemas.microsoft.com/office/drawing/2014/main" id="{84C41C1E-3B4E-EBE7-5303-B8F5D7A757F6}"/>
                </a:ext>
              </a:extLst>
            </p:cNvPr>
            <p:cNvSpPr/>
            <p:nvPr/>
          </p:nvSpPr>
          <p:spPr bwMode="gray">
            <a:xfrm>
              <a:off x="1986298" y="4256550"/>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4</a:t>
              </a:r>
            </a:p>
          </p:txBody>
        </p:sp>
        <p:sp>
          <p:nvSpPr>
            <p:cNvPr id="36" name="Rectangle 35">
              <a:extLst>
                <a:ext uri="{FF2B5EF4-FFF2-40B4-BE49-F238E27FC236}">
                  <a16:creationId xmlns:a16="http://schemas.microsoft.com/office/drawing/2014/main" id="{1593F705-8CC3-00FF-86E5-89B3F32FB656}"/>
                </a:ext>
              </a:extLst>
            </p:cNvPr>
            <p:cNvSpPr/>
            <p:nvPr/>
          </p:nvSpPr>
          <p:spPr bwMode="gray">
            <a:xfrm>
              <a:off x="1986298" y="5145532"/>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accent6"/>
                </a:solidFill>
              </a:endParaRPr>
            </a:p>
          </p:txBody>
        </p:sp>
        <p:sp>
          <p:nvSpPr>
            <p:cNvPr id="37" name="Rectangle 36">
              <a:extLst>
                <a:ext uri="{FF2B5EF4-FFF2-40B4-BE49-F238E27FC236}">
                  <a16:creationId xmlns:a16="http://schemas.microsoft.com/office/drawing/2014/main" id="{C242612E-07AC-94FB-FD9E-8A28E5E2209B}"/>
                </a:ext>
              </a:extLst>
            </p:cNvPr>
            <p:cNvSpPr/>
            <p:nvPr/>
          </p:nvSpPr>
          <p:spPr bwMode="gray">
            <a:xfrm>
              <a:off x="2877572" y="470104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6</a:t>
              </a:r>
            </a:p>
          </p:txBody>
        </p:sp>
        <p:sp>
          <p:nvSpPr>
            <p:cNvPr id="39" name="Rectangle 38">
              <a:extLst>
                <a:ext uri="{FF2B5EF4-FFF2-40B4-BE49-F238E27FC236}">
                  <a16:creationId xmlns:a16="http://schemas.microsoft.com/office/drawing/2014/main" id="{6B98EFF4-E001-AD75-56A1-AD8A978D4EB7}"/>
                </a:ext>
              </a:extLst>
            </p:cNvPr>
            <p:cNvSpPr/>
            <p:nvPr/>
          </p:nvSpPr>
          <p:spPr bwMode="gray">
            <a:xfrm>
              <a:off x="3318503" y="470104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7</a:t>
              </a:r>
            </a:p>
          </p:txBody>
        </p:sp>
        <p:sp>
          <p:nvSpPr>
            <p:cNvPr id="40" name="Rectangle 39">
              <a:extLst>
                <a:ext uri="{FF2B5EF4-FFF2-40B4-BE49-F238E27FC236}">
                  <a16:creationId xmlns:a16="http://schemas.microsoft.com/office/drawing/2014/main" id="{03D1CF6D-A5FF-CBAD-C959-4634D1CE895B}"/>
                </a:ext>
              </a:extLst>
            </p:cNvPr>
            <p:cNvSpPr/>
            <p:nvPr/>
          </p:nvSpPr>
          <p:spPr bwMode="gray">
            <a:xfrm>
              <a:off x="3318503" y="514553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8</a:t>
              </a:r>
            </a:p>
          </p:txBody>
        </p:sp>
        <p:sp>
          <p:nvSpPr>
            <p:cNvPr id="42" name="Rectangle 41">
              <a:extLst>
                <a:ext uri="{FF2B5EF4-FFF2-40B4-BE49-F238E27FC236}">
                  <a16:creationId xmlns:a16="http://schemas.microsoft.com/office/drawing/2014/main" id="{FE7D63DD-C280-B651-BCB7-262755E3AA77}"/>
                </a:ext>
              </a:extLst>
            </p:cNvPr>
            <p:cNvSpPr/>
            <p:nvPr/>
          </p:nvSpPr>
          <p:spPr bwMode="gray">
            <a:xfrm>
              <a:off x="3760353" y="514553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9</a:t>
              </a:r>
            </a:p>
          </p:txBody>
        </p:sp>
        <p:sp>
          <p:nvSpPr>
            <p:cNvPr id="32" name="Rectangle 31">
              <a:extLst>
                <a:ext uri="{FF2B5EF4-FFF2-40B4-BE49-F238E27FC236}">
                  <a16:creationId xmlns:a16="http://schemas.microsoft.com/office/drawing/2014/main" id="{A7A05343-4BCA-4767-E689-DFAED2CC54C0}"/>
                </a:ext>
              </a:extLst>
            </p:cNvPr>
            <p:cNvSpPr/>
            <p:nvPr/>
          </p:nvSpPr>
          <p:spPr bwMode="gray">
            <a:xfrm>
              <a:off x="1986298"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3</a:t>
              </a:r>
            </a:p>
          </p:txBody>
        </p:sp>
        <p:sp>
          <p:nvSpPr>
            <p:cNvPr id="43" name="Right Arrow 42">
              <a:extLst>
                <a:ext uri="{FF2B5EF4-FFF2-40B4-BE49-F238E27FC236}">
                  <a16:creationId xmlns:a16="http://schemas.microsoft.com/office/drawing/2014/main" id="{130AB57B-F2CC-38A8-9C82-F407CB30877D}"/>
                </a:ext>
              </a:extLst>
            </p:cNvPr>
            <p:cNvSpPr/>
            <p:nvPr/>
          </p:nvSpPr>
          <p:spPr bwMode="gray">
            <a:xfrm>
              <a:off x="246880" y="4660087"/>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5" name="Right Arrow 44">
              <a:extLst>
                <a:ext uri="{FF2B5EF4-FFF2-40B4-BE49-F238E27FC236}">
                  <a16:creationId xmlns:a16="http://schemas.microsoft.com/office/drawing/2014/main" id="{3F37BDFF-E17F-4341-234F-C9EF3CF99AED}"/>
                </a:ext>
              </a:extLst>
            </p:cNvPr>
            <p:cNvSpPr/>
            <p:nvPr/>
          </p:nvSpPr>
          <p:spPr bwMode="gray">
            <a:xfrm>
              <a:off x="4333627" y="5113560"/>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grpSp>
      <p:grpSp>
        <p:nvGrpSpPr>
          <p:cNvPr id="55" name="Group 54">
            <a:extLst>
              <a:ext uri="{FF2B5EF4-FFF2-40B4-BE49-F238E27FC236}">
                <a16:creationId xmlns:a16="http://schemas.microsoft.com/office/drawing/2014/main" id="{539E7604-F9A8-F04E-E462-A75079E71C7C}"/>
              </a:ext>
            </a:extLst>
          </p:cNvPr>
          <p:cNvGrpSpPr/>
          <p:nvPr/>
        </p:nvGrpSpPr>
        <p:grpSpPr>
          <a:xfrm>
            <a:off x="8598346" y="1258191"/>
            <a:ext cx="2895521" cy="872358"/>
            <a:chOff x="8374794" y="1061545"/>
            <a:chExt cx="2895521" cy="872358"/>
          </a:xfrm>
        </p:grpSpPr>
        <p:sp>
          <p:nvSpPr>
            <p:cNvPr id="57" name="TextBox 56">
              <a:extLst>
                <a:ext uri="{FF2B5EF4-FFF2-40B4-BE49-F238E27FC236}">
                  <a16:creationId xmlns:a16="http://schemas.microsoft.com/office/drawing/2014/main" id="{EEB69C5D-8D57-5989-F46B-BEA56C131EB1}"/>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58" name="Rounded Rectangle 57">
              <a:extLst>
                <a:ext uri="{FF2B5EF4-FFF2-40B4-BE49-F238E27FC236}">
                  <a16:creationId xmlns:a16="http://schemas.microsoft.com/office/drawing/2014/main" id="{490EAB19-5FA3-D9EB-DDFB-B81188FCFF9C}"/>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59" name="Rounded Rectangle 58">
              <a:extLst>
                <a:ext uri="{FF2B5EF4-FFF2-40B4-BE49-F238E27FC236}">
                  <a16:creationId xmlns:a16="http://schemas.microsoft.com/office/drawing/2014/main" id="{67FF439C-86C5-BEAB-55C6-699A4769C916}"/>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60" name="Rounded Rectangle 59">
              <a:extLst>
                <a:ext uri="{FF2B5EF4-FFF2-40B4-BE49-F238E27FC236}">
                  <a16:creationId xmlns:a16="http://schemas.microsoft.com/office/drawing/2014/main" id="{2FA604FF-EA9E-06A5-6B8F-75244B020C3D}"/>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3</a:t>
              </a:r>
            </a:p>
          </p:txBody>
        </p:sp>
        <p:cxnSp>
          <p:nvCxnSpPr>
            <p:cNvPr id="61" name="Straight Arrow Connector 60">
              <a:extLst>
                <a:ext uri="{FF2B5EF4-FFF2-40B4-BE49-F238E27FC236}">
                  <a16:creationId xmlns:a16="http://schemas.microsoft.com/office/drawing/2014/main" id="{76087F85-B7E6-40BA-7FFF-F6A6538C34A8}"/>
                </a:ext>
              </a:extLst>
            </p:cNvPr>
            <p:cNvCxnSpPr>
              <a:cxnSpLocks/>
              <a:stCxn id="58" idx="3"/>
              <a:endCxn id="59"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910826-AF66-7718-CA71-630AA2072291}"/>
                </a:ext>
              </a:extLst>
            </p:cNvPr>
            <p:cNvCxnSpPr>
              <a:cxnSpLocks/>
              <a:stCxn id="59" idx="3"/>
              <a:endCxn id="60"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E01B47D-ED5D-0A46-39A4-4A192C1B2A15}"/>
                </a:ext>
              </a:extLst>
            </p:cNvPr>
            <p:cNvCxnSpPr>
              <a:cxnSpLocks/>
              <a:stCxn id="60" idx="3"/>
            </p:cNvCxnSpPr>
            <p:nvPr/>
          </p:nvCxnSpPr>
          <p:spPr bwMode="gray">
            <a:xfrm>
              <a:off x="10174249" y="1702676"/>
              <a:ext cx="206045" cy="0"/>
            </a:xfrm>
            <a:prstGeom prst="straightConnector1">
              <a:avLst/>
            </a:prstGeom>
            <a:ln w="38100" cap="rnd">
              <a:solidFill>
                <a:srgbClr val="C00000"/>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4971E81A-B15A-9EC1-91D5-11831AC282A2}"/>
              </a:ext>
            </a:extLst>
          </p:cNvPr>
          <p:cNvSpPr txBox="1"/>
          <p:nvPr/>
        </p:nvSpPr>
        <p:spPr bwMode="gray">
          <a:xfrm>
            <a:off x="10683121" y="1776210"/>
            <a:ext cx="820738" cy="246221"/>
          </a:xfrm>
          <a:prstGeom prst="rect">
            <a:avLst/>
          </a:prstGeom>
          <a:noFill/>
        </p:spPr>
        <p:txBody>
          <a:bodyPr vert="horz" wrap="none" lIns="0" tIns="0" rIns="0" bIns="0" rtlCol="0">
            <a:spAutoFit/>
          </a:bodyPr>
          <a:lstStyle/>
          <a:p>
            <a:pPr algn="ctr">
              <a:spcBef>
                <a:spcPts val="600"/>
              </a:spcBef>
            </a:pPr>
            <a:r>
              <a:rPr lang="en-US" sz="1600" i="1" dirty="0"/>
              <a:t>impasse!</a:t>
            </a:r>
          </a:p>
        </p:txBody>
      </p:sp>
      <p:grpSp>
        <p:nvGrpSpPr>
          <p:cNvPr id="4" name="Group 3">
            <a:extLst>
              <a:ext uri="{FF2B5EF4-FFF2-40B4-BE49-F238E27FC236}">
                <a16:creationId xmlns:a16="http://schemas.microsoft.com/office/drawing/2014/main" id="{C1F675E5-8350-5087-EB4B-F2F5609108ED}"/>
              </a:ext>
            </a:extLst>
          </p:cNvPr>
          <p:cNvGrpSpPr/>
          <p:nvPr/>
        </p:nvGrpSpPr>
        <p:grpSpPr>
          <a:xfrm>
            <a:off x="8814031" y="3962829"/>
            <a:ext cx="2684453" cy="1645159"/>
            <a:chOff x="8590479" y="3486908"/>
            <a:chExt cx="2684453" cy="1645159"/>
          </a:xfrm>
        </p:grpSpPr>
        <p:sp>
          <p:nvSpPr>
            <p:cNvPr id="6" name="TextBox 5">
              <a:extLst>
                <a:ext uri="{FF2B5EF4-FFF2-40B4-BE49-F238E27FC236}">
                  <a16:creationId xmlns:a16="http://schemas.microsoft.com/office/drawing/2014/main" id="{2D168FC2-A94A-2EDE-2956-CF887DE6F350}"/>
                </a:ext>
              </a:extLst>
            </p:cNvPr>
            <p:cNvSpPr txBox="1"/>
            <p:nvPr/>
          </p:nvSpPr>
          <p:spPr bwMode="gray">
            <a:xfrm>
              <a:off x="8590479" y="4245301"/>
              <a:ext cx="268445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Look Ahead</a:t>
              </a:r>
            </a:p>
          </p:txBody>
        </p:sp>
        <p:sp>
          <p:nvSpPr>
            <p:cNvPr id="7" name="Rounded Rectangle 6">
              <a:extLst>
                <a:ext uri="{FF2B5EF4-FFF2-40B4-BE49-F238E27FC236}">
                  <a16:creationId xmlns:a16="http://schemas.microsoft.com/office/drawing/2014/main" id="{7B525381-D2E6-D1C6-4FD6-EBB4042E4D2A}"/>
                </a:ext>
              </a:extLst>
            </p:cNvPr>
            <p:cNvSpPr/>
            <p:nvPr/>
          </p:nvSpPr>
          <p:spPr bwMode="gray">
            <a:xfrm>
              <a:off x="8682754"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i="0" u="none" baseline="0" dirty="0">
                  <a:solidFill>
                    <a:schemeClr val="accent6"/>
                  </a:solidFill>
                </a:rPr>
                <a:t>6</a:t>
              </a:r>
            </a:p>
          </p:txBody>
        </p:sp>
        <p:sp>
          <p:nvSpPr>
            <p:cNvPr id="8" name="Rounded Rectangle 7">
              <a:extLst>
                <a:ext uri="{FF2B5EF4-FFF2-40B4-BE49-F238E27FC236}">
                  <a16:creationId xmlns:a16="http://schemas.microsoft.com/office/drawing/2014/main" id="{FA5931BD-4A3F-56A9-D8BE-799BDC48202D}"/>
                </a:ext>
              </a:extLst>
            </p:cNvPr>
            <p:cNvSpPr/>
            <p:nvPr/>
          </p:nvSpPr>
          <p:spPr bwMode="gray">
            <a:xfrm>
              <a:off x="9364950"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u="none" baseline="0" dirty="0">
                  <a:solidFill>
                    <a:schemeClr val="accent6"/>
                  </a:solidFill>
                </a:rPr>
                <a:t>7</a:t>
              </a:r>
            </a:p>
          </p:txBody>
        </p:sp>
        <p:sp>
          <p:nvSpPr>
            <p:cNvPr id="9" name="Rounded Rectangle 8">
              <a:extLst>
                <a:ext uri="{FF2B5EF4-FFF2-40B4-BE49-F238E27FC236}">
                  <a16:creationId xmlns:a16="http://schemas.microsoft.com/office/drawing/2014/main" id="{A5135457-654D-A76E-5FD4-5F35823270D1}"/>
                </a:ext>
              </a:extLst>
            </p:cNvPr>
            <p:cNvSpPr/>
            <p:nvPr/>
          </p:nvSpPr>
          <p:spPr bwMode="gray">
            <a:xfrm>
              <a:off x="10033451"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8</a:t>
              </a:r>
            </a:p>
          </p:txBody>
        </p:sp>
        <p:sp>
          <p:nvSpPr>
            <p:cNvPr id="10" name="Rounded Rectangle 9">
              <a:extLst>
                <a:ext uri="{FF2B5EF4-FFF2-40B4-BE49-F238E27FC236}">
                  <a16:creationId xmlns:a16="http://schemas.microsoft.com/office/drawing/2014/main" id="{3633319D-3BC0-28DF-B2A8-4B454A8895A4}"/>
                </a:ext>
              </a:extLst>
            </p:cNvPr>
            <p:cNvSpPr/>
            <p:nvPr/>
          </p:nvSpPr>
          <p:spPr bwMode="gray">
            <a:xfrm>
              <a:off x="10701952" y="4669611"/>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9</a:t>
              </a:r>
            </a:p>
          </p:txBody>
        </p:sp>
        <p:cxnSp>
          <p:nvCxnSpPr>
            <p:cNvPr id="11" name="Straight Arrow Connector 10">
              <a:extLst>
                <a:ext uri="{FF2B5EF4-FFF2-40B4-BE49-F238E27FC236}">
                  <a16:creationId xmlns:a16="http://schemas.microsoft.com/office/drawing/2014/main" id="{DC15D5E7-B60D-A107-89A2-462FF7206517}"/>
                </a:ext>
              </a:extLst>
            </p:cNvPr>
            <p:cNvCxnSpPr>
              <a:cxnSpLocks/>
            </p:cNvCxnSpPr>
            <p:nvPr/>
          </p:nvCxnSpPr>
          <p:spPr bwMode="gray">
            <a:xfrm flipH="1">
              <a:off x="9029597" y="3486908"/>
              <a:ext cx="692599" cy="758393"/>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B5A7201-BAC9-D081-4411-CC32CA14791F}"/>
                </a:ext>
              </a:extLst>
            </p:cNvPr>
            <p:cNvCxnSpPr>
              <a:cxnSpLocks/>
            </p:cNvCxnSpPr>
            <p:nvPr/>
          </p:nvCxnSpPr>
          <p:spPr bwMode="gray">
            <a:xfrm flipH="1" flipV="1">
              <a:off x="10255045" y="3490452"/>
              <a:ext cx="721346" cy="754849"/>
            </a:xfrm>
            <a:prstGeom prst="straightConnector1">
              <a:avLst/>
            </a:prstGeom>
            <a:ln w="57150" cap="rnd">
              <a:solidFill>
                <a:srgbClr val="00B050"/>
              </a:solidFill>
              <a:prstDash val="sys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AE8CA4-9EF3-6D72-DE36-044E0750DBC6}"/>
                </a:ext>
              </a:extLst>
            </p:cNvPr>
            <p:cNvCxnSpPr>
              <a:cxnSpLocks/>
              <a:stCxn id="7" idx="3"/>
              <a:endCxn id="8" idx="1"/>
            </p:cNvCxnSpPr>
            <p:nvPr/>
          </p:nvCxnSpPr>
          <p:spPr bwMode="gray">
            <a:xfrm>
              <a:off x="9145209" y="4900840"/>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D830DE-9F28-760E-DFEA-A2D9E1F89BBA}"/>
                </a:ext>
              </a:extLst>
            </p:cNvPr>
            <p:cNvCxnSpPr>
              <a:cxnSpLocks/>
              <a:stCxn id="8" idx="3"/>
              <a:endCxn id="9" idx="1"/>
            </p:cNvCxnSpPr>
            <p:nvPr/>
          </p:nvCxnSpPr>
          <p:spPr bwMode="gray">
            <a:xfrm>
              <a:off x="9827405" y="4900840"/>
              <a:ext cx="206046"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860C9C-25BB-A2C0-FF93-FF7B4114032F}"/>
                </a:ext>
              </a:extLst>
            </p:cNvPr>
            <p:cNvCxnSpPr>
              <a:cxnSpLocks/>
              <a:stCxn id="9" idx="3"/>
              <a:endCxn id="10" idx="1"/>
            </p:cNvCxnSpPr>
            <p:nvPr/>
          </p:nvCxnSpPr>
          <p:spPr bwMode="gray">
            <a:xfrm flipV="1">
              <a:off x="10495906" y="4900839"/>
              <a:ext cx="206046" cy="1"/>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0E8EDE59-4E6C-AF7B-BF3F-B57D3DBCAF44}"/>
              </a:ext>
            </a:extLst>
          </p:cNvPr>
          <p:cNvCxnSpPr>
            <a:cxnSpLocks/>
          </p:cNvCxnSpPr>
          <p:nvPr/>
        </p:nvCxnSpPr>
        <p:spPr bwMode="gray">
          <a:xfrm flipH="1">
            <a:off x="8472217" y="2582036"/>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58DA788-8AA6-CDFD-0A6B-153797899569}"/>
              </a:ext>
            </a:extLst>
          </p:cNvPr>
          <p:cNvCxnSpPr>
            <a:cxnSpLocks/>
          </p:cNvCxnSpPr>
          <p:nvPr/>
        </p:nvCxnSpPr>
        <p:spPr bwMode="gray">
          <a:xfrm flipH="1">
            <a:off x="8472217" y="4194527"/>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EAF1939-ECCC-D4A9-472E-59483962D7E3}"/>
              </a:ext>
            </a:extLst>
          </p:cNvPr>
          <p:cNvSpPr/>
          <p:nvPr/>
        </p:nvSpPr>
        <p:spPr bwMode="gray">
          <a:xfrm>
            <a:off x="8472217" y="967860"/>
            <a:ext cx="3339966" cy="4922279"/>
          </a:xfrm>
          <a:prstGeom prst="rect">
            <a:avLst/>
          </a:prstGeom>
          <a:no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2" name="TextBox 21">
            <a:extLst>
              <a:ext uri="{FF2B5EF4-FFF2-40B4-BE49-F238E27FC236}">
                <a16:creationId xmlns:a16="http://schemas.microsoft.com/office/drawing/2014/main" id="{D376E912-12EA-0C7F-8FA9-B589B7A19F3B}"/>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spTree>
    <p:extLst>
      <p:ext uri="{BB962C8B-B14F-4D97-AF65-F5344CB8AC3E}">
        <p14:creationId xmlns:p14="http://schemas.microsoft.com/office/powerpoint/2010/main" val="329403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7" y="555639"/>
            <a:ext cx="8206511" cy="304699"/>
          </a:xfrm>
        </p:spPr>
        <p:txBody>
          <a:bodyPr/>
          <a:lstStyle/>
          <a:p>
            <a:r>
              <a:rPr lang="en-US" dirty="0"/>
              <a:t>Maze Example – Subproblem 1 Cont.</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8" y="1557211"/>
            <a:ext cx="7335029" cy="2637316"/>
          </a:xfrm>
        </p:spPr>
        <p:txBody>
          <a:bodyPr>
            <a:normAutofit/>
          </a:bodyPr>
          <a:lstStyle/>
          <a:p>
            <a:r>
              <a:rPr lang="en-US" dirty="0"/>
              <a:t>With information about the east path, the agent completes Step 5.</a:t>
            </a:r>
          </a:p>
          <a:p>
            <a:r>
              <a:rPr lang="en-US" dirty="0"/>
              <a:t>Decisions proceed as follows:</a:t>
            </a:r>
          </a:p>
          <a:p>
            <a:pPr marL="285750" indent="-285750">
              <a:buFont typeface="Arial" panose="020B0604020202020204" pitchFamily="34" charset="0"/>
              <a:buChar char="•"/>
            </a:pPr>
            <a:r>
              <a:rPr lang="en-US" dirty="0"/>
              <a:t>Step 5: Evaluate the east path. (exit in 6 moves)</a:t>
            </a:r>
          </a:p>
          <a:p>
            <a:pPr marL="285750" indent="-285750">
              <a:buFont typeface="Arial" panose="020B0604020202020204" pitchFamily="34" charset="0"/>
              <a:buChar char="•"/>
            </a:pPr>
            <a:r>
              <a:rPr lang="en-US" dirty="0"/>
              <a:t>Step 10: Evaluate the south path. (dead end)</a:t>
            </a:r>
          </a:p>
          <a:p>
            <a:r>
              <a:rPr lang="en-US" dirty="0"/>
              <a:t>After Step 10, the agent has evaluated all paths forward</a:t>
            </a:r>
          </a:p>
          <a:p>
            <a:pPr marL="285750" indent="-285750">
              <a:buFont typeface="Arial" panose="020B0604020202020204" pitchFamily="34" charset="0"/>
              <a:buChar char="•"/>
            </a:pPr>
            <a:r>
              <a:rPr lang="en-US" dirty="0"/>
              <a:t>It can then prefer the quickest path to the exit</a:t>
            </a:r>
          </a:p>
          <a:p>
            <a:pPr marL="285750" indent="-285750">
              <a:buFont typeface="Arial" panose="020B0604020202020204" pitchFamily="34" charset="0"/>
              <a:buChar char="•"/>
            </a:pPr>
            <a:r>
              <a:rPr lang="en-US" dirty="0"/>
              <a:t>This resolves the remaining impasse!</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13" name="Group 112">
            <a:extLst>
              <a:ext uri="{FF2B5EF4-FFF2-40B4-BE49-F238E27FC236}">
                <a16:creationId xmlns:a16="http://schemas.microsoft.com/office/drawing/2014/main" id="{19C7382F-CF33-19FF-0AD2-56B168C69084}"/>
              </a:ext>
            </a:extLst>
          </p:cNvPr>
          <p:cNvGrpSpPr/>
          <p:nvPr/>
        </p:nvGrpSpPr>
        <p:grpSpPr>
          <a:xfrm>
            <a:off x="8602048" y="2190231"/>
            <a:ext cx="3129063" cy="1686735"/>
            <a:chOff x="8378496" y="1846250"/>
            <a:chExt cx="3129063" cy="1686735"/>
          </a:xfrm>
        </p:grpSpPr>
        <p:sp>
          <p:nvSpPr>
            <p:cNvPr id="5" name="TextBox 4">
              <a:extLst>
                <a:ext uri="{FF2B5EF4-FFF2-40B4-BE49-F238E27FC236}">
                  <a16:creationId xmlns:a16="http://schemas.microsoft.com/office/drawing/2014/main" id="{43DE52A1-DF0A-8594-23BE-FA7CFA5CF167}"/>
                </a:ext>
              </a:extLst>
            </p:cNvPr>
            <p:cNvSpPr txBox="1"/>
            <p:nvPr/>
          </p:nvSpPr>
          <p:spPr bwMode="gray">
            <a:xfrm>
              <a:off x="8378496" y="2669629"/>
              <a:ext cx="312906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Evaluate Paths</a:t>
              </a:r>
            </a:p>
          </p:txBody>
        </p:sp>
        <p:sp>
          <p:nvSpPr>
            <p:cNvPr id="12" name="Rounded Rectangle 11">
              <a:extLst>
                <a:ext uri="{FF2B5EF4-FFF2-40B4-BE49-F238E27FC236}">
                  <a16:creationId xmlns:a16="http://schemas.microsoft.com/office/drawing/2014/main" id="{9273E436-935F-2BFA-1769-6B50301D49ED}"/>
                </a:ext>
              </a:extLst>
            </p:cNvPr>
            <p:cNvSpPr/>
            <p:nvPr/>
          </p:nvSpPr>
          <p:spPr bwMode="gray">
            <a:xfrm>
              <a:off x="9029597"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4</a:t>
              </a:r>
            </a:p>
          </p:txBody>
        </p:sp>
        <p:sp>
          <p:nvSpPr>
            <p:cNvPr id="13" name="Rounded Rectangle 12">
              <a:extLst>
                <a:ext uri="{FF2B5EF4-FFF2-40B4-BE49-F238E27FC236}">
                  <a16:creationId xmlns:a16="http://schemas.microsoft.com/office/drawing/2014/main" id="{0BBD45AD-7F06-86E4-7061-A89B0544BB52}"/>
                </a:ext>
              </a:extLst>
            </p:cNvPr>
            <p:cNvSpPr/>
            <p:nvPr/>
          </p:nvSpPr>
          <p:spPr bwMode="gray">
            <a:xfrm>
              <a:off x="971179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5</a:t>
              </a:r>
            </a:p>
          </p:txBody>
        </p:sp>
        <p:cxnSp>
          <p:nvCxnSpPr>
            <p:cNvPr id="20" name="Straight Arrow Connector 19">
              <a:extLst>
                <a:ext uri="{FF2B5EF4-FFF2-40B4-BE49-F238E27FC236}">
                  <a16:creationId xmlns:a16="http://schemas.microsoft.com/office/drawing/2014/main" id="{396F4899-DD01-83FF-A4D7-A0EA1B7B297E}"/>
                </a:ext>
              </a:extLst>
            </p:cNvPr>
            <p:cNvCxnSpPr>
              <a:cxnSpLocks/>
            </p:cNvCxnSpPr>
            <p:nvPr/>
          </p:nvCxnSpPr>
          <p:spPr bwMode="gray">
            <a:xfrm flipH="1">
              <a:off x="9335227" y="1861891"/>
              <a:ext cx="839021" cy="807738"/>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435B47-D20B-2F0E-306D-C75D62E46A71}"/>
                </a:ext>
              </a:extLst>
            </p:cNvPr>
            <p:cNvCxnSpPr>
              <a:cxnSpLocks/>
              <a:stCxn id="12" idx="3"/>
              <a:endCxn id="13" idx="1"/>
            </p:cNvCxnSpPr>
            <p:nvPr/>
          </p:nvCxnSpPr>
          <p:spPr bwMode="gray">
            <a:xfrm>
              <a:off x="9492052" y="3301758"/>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CCD63965-D530-A5F9-9AB8-D6E33263769B}"/>
                </a:ext>
              </a:extLst>
            </p:cNvPr>
            <p:cNvSpPr/>
            <p:nvPr/>
          </p:nvSpPr>
          <p:spPr bwMode="gray">
            <a:xfrm>
              <a:off x="1039132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10</a:t>
              </a:r>
            </a:p>
          </p:txBody>
        </p:sp>
        <p:cxnSp>
          <p:nvCxnSpPr>
            <p:cNvPr id="19" name="Straight Arrow Connector 18">
              <a:extLst>
                <a:ext uri="{FF2B5EF4-FFF2-40B4-BE49-F238E27FC236}">
                  <a16:creationId xmlns:a16="http://schemas.microsoft.com/office/drawing/2014/main" id="{BF387754-A622-D9B4-CFC6-E2C8AF336148}"/>
                </a:ext>
              </a:extLst>
            </p:cNvPr>
            <p:cNvCxnSpPr>
              <a:cxnSpLocks/>
              <a:stCxn id="13" idx="3"/>
              <a:endCxn id="18" idx="1"/>
            </p:cNvCxnSpPr>
            <p:nvPr/>
          </p:nvCxnSpPr>
          <p:spPr bwMode="gray">
            <a:xfrm>
              <a:off x="10174248" y="3301758"/>
              <a:ext cx="21707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282661-0F6A-DB16-6AE1-BA91D5C0213D}"/>
                </a:ext>
              </a:extLst>
            </p:cNvPr>
            <p:cNvCxnSpPr>
              <a:cxnSpLocks/>
            </p:cNvCxnSpPr>
            <p:nvPr/>
          </p:nvCxnSpPr>
          <p:spPr bwMode="gray">
            <a:xfrm flipH="1" flipV="1">
              <a:off x="10280319" y="1846250"/>
              <a:ext cx="573459" cy="819367"/>
            </a:xfrm>
            <a:prstGeom prst="straightConnector1">
              <a:avLst/>
            </a:prstGeom>
            <a:ln w="57150" cap="rnd">
              <a:solidFill>
                <a:srgbClr val="00B050"/>
              </a:solidFill>
              <a:prstDash val="sysDash"/>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0D81268-13FD-69D0-3469-C841178FEA17}"/>
              </a:ext>
            </a:extLst>
          </p:cNvPr>
          <p:cNvGrpSpPr/>
          <p:nvPr/>
        </p:nvGrpSpPr>
        <p:grpSpPr>
          <a:xfrm>
            <a:off x="1146087" y="4609085"/>
            <a:ext cx="4803534" cy="1383407"/>
            <a:chOff x="246880" y="4256550"/>
            <a:chExt cx="4803534" cy="1383407"/>
          </a:xfrm>
        </p:grpSpPr>
        <p:sp>
          <p:nvSpPr>
            <p:cNvPr id="28" name="Rectangle 27">
              <a:extLst>
                <a:ext uri="{FF2B5EF4-FFF2-40B4-BE49-F238E27FC236}">
                  <a16:creationId xmlns:a16="http://schemas.microsoft.com/office/drawing/2014/main" id="{CD8B0AC6-F685-30C0-5FF1-88512CE094CE}"/>
                </a:ext>
              </a:extLst>
            </p:cNvPr>
            <p:cNvSpPr/>
            <p:nvPr/>
          </p:nvSpPr>
          <p:spPr bwMode="gray">
            <a:xfrm>
              <a:off x="1089891"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1</a:t>
              </a:r>
            </a:p>
          </p:txBody>
        </p:sp>
        <p:sp>
          <p:nvSpPr>
            <p:cNvPr id="30" name="Rectangle 29">
              <a:extLst>
                <a:ext uri="{FF2B5EF4-FFF2-40B4-BE49-F238E27FC236}">
                  <a16:creationId xmlns:a16="http://schemas.microsoft.com/office/drawing/2014/main" id="{FF62762A-D610-B82F-0FCC-09A2E3EF07BA}"/>
                </a:ext>
              </a:extLst>
            </p:cNvPr>
            <p:cNvSpPr/>
            <p:nvPr/>
          </p:nvSpPr>
          <p:spPr bwMode="gray">
            <a:xfrm>
              <a:off x="1537160"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2</a:t>
              </a:r>
              <a:endParaRPr lang="en-US" sz="2000" b="1" i="0" u="none" baseline="0" dirty="0">
                <a:solidFill>
                  <a:schemeClr val="accent6"/>
                </a:solidFill>
              </a:endParaRPr>
            </a:p>
          </p:txBody>
        </p:sp>
        <p:sp>
          <p:nvSpPr>
            <p:cNvPr id="33" name="Rectangle 32">
              <a:extLst>
                <a:ext uri="{FF2B5EF4-FFF2-40B4-BE49-F238E27FC236}">
                  <a16:creationId xmlns:a16="http://schemas.microsoft.com/office/drawing/2014/main" id="{C6B4C659-26A3-832A-7D9F-E71EB5A0724C}"/>
                </a:ext>
              </a:extLst>
            </p:cNvPr>
            <p:cNvSpPr/>
            <p:nvPr/>
          </p:nvSpPr>
          <p:spPr bwMode="gray">
            <a:xfrm>
              <a:off x="2433652" y="470104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5</a:t>
              </a:r>
            </a:p>
          </p:txBody>
        </p:sp>
        <p:sp>
          <p:nvSpPr>
            <p:cNvPr id="34" name="Rectangle 33">
              <a:extLst>
                <a:ext uri="{FF2B5EF4-FFF2-40B4-BE49-F238E27FC236}">
                  <a16:creationId xmlns:a16="http://schemas.microsoft.com/office/drawing/2014/main" id="{84C41C1E-3B4E-EBE7-5303-B8F5D7A757F6}"/>
                </a:ext>
              </a:extLst>
            </p:cNvPr>
            <p:cNvSpPr/>
            <p:nvPr/>
          </p:nvSpPr>
          <p:spPr bwMode="gray">
            <a:xfrm>
              <a:off x="1986298" y="4256550"/>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4</a:t>
              </a:r>
            </a:p>
          </p:txBody>
        </p:sp>
        <p:sp>
          <p:nvSpPr>
            <p:cNvPr id="36" name="Rectangle 35">
              <a:extLst>
                <a:ext uri="{FF2B5EF4-FFF2-40B4-BE49-F238E27FC236}">
                  <a16:creationId xmlns:a16="http://schemas.microsoft.com/office/drawing/2014/main" id="{1593F705-8CC3-00FF-86E5-89B3F32FB656}"/>
                </a:ext>
              </a:extLst>
            </p:cNvPr>
            <p:cNvSpPr/>
            <p:nvPr/>
          </p:nvSpPr>
          <p:spPr bwMode="gray">
            <a:xfrm>
              <a:off x="1986298" y="5145532"/>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10</a:t>
              </a:r>
            </a:p>
          </p:txBody>
        </p:sp>
        <p:sp>
          <p:nvSpPr>
            <p:cNvPr id="37" name="Rectangle 36">
              <a:extLst>
                <a:ext uri="{FF2B5EF4-FFF2-40B4-BE49-F238E27FC236}">
                  <a16:creationId xmlns:a16="http://schemas.microsoft.com/office/drawing/2014/main" id="{C242612E-07AC-94FB-FD9E-8A28E5E2209B}"/>
                </a:ext>
              </a:extLst>
            </p:cNvPr>
            <p:cNvSpPr/>
            <p:nvPr/>
          </p:nvSpPr>
          <p:spPr bwMode="gray">
            <a:xfrm>
              <a:off x="2877572" y="470104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6</a:t>
              </a:r>
            </a:p>
          </p:txBody>
        </p:sp>
        <p:sp>
          <p:nvSpPr>
            <p:cNvPr id="39" name="Rectangle 38">
              <a:extLst>
                <a:ext uri="{FF2B5EF4-FFF2-40B4-BE49-F238E27FC236}">
                  <a16:creationId xmlns:a16="http://schemas.microsoft.com/office/drawing/2014/main" id="{6B98EFF4-E001-AD75-56A1-AD8A978D4EB7}"/>
                </a:ext>
              </a:extLst>
            </p:cNvPr>
            <p:cNvSpPr/>
            <p:nvPr/>
          </p:nvSpPr>
          <p:spPr bwMode="gray">
            <a:xfrm>
              <a:off x="3318503" y="470104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7</a:t>
              </a:r>
            </a:p>
          </p:txBody>
        </p:sp>
        <p:sp>
          <p:nvSpPr>
            <p:cNvPr id="40" name="Rectangle 39">
              <a:extLst>
                <a:ext uri="{FF2B5EF4-FFF2-40B4-BE49-F238E27FC236}">
                  <a16:creationId xmlns:a16="http://schemas.microsoft.com/office/drawing/2014/main" id="{03D1CF6D-A5FF-CBAD-C959-4634D1CE895B}"/>
                </a:ext>
              </a:extLst>
            </p:cNvPr>
            <p:cNvSpPr/>
            <p:nvPr/>
          </p:nvSpPr>
          <p:spPr bwMode="gray">
            <a:xfrm>
              <a:off x="3318503" y="514553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8</a:t>
              </a:r>
            </a:p>
          </p:txBody>
        </p:sp>
        <p:sp>
          <p:nvSpPr>
            <p:cNvPr id="42" name="Rectangle 41">
              <a:extLst>
                <a:ext uri="{FF2B5EF4-FFF2-40B4-BE49-F238E27FC236}">
                  <a16:creationId xmlns:a16="http://schemas.microsoft.com/office/drawing/2014/main" id="{FE7D63DD-C280-B651-BCB7-262755E3AA77}"/>
                </a:ext>
              </a:extLst>
            </p:cNvPr>
            <p:cNvSpPr/>
            <p:nvPr/>
          </p:nvSpPr>
          <p:spPr bwMode="gray">
            <a:xfrm>
              <a:off x="3760353" y="5145531"/>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9</a:t>
              </a:r>
            </a:p>
          </p:txBody>
        </p:sp>
        <p:sp>
          <p:nvSpPr>
            <p:cNvPr id="32" name="Rectangle 31">
              <a:extLst>
                <a:ext uri="{FF2B5EF4-FFF2-40B4-BE49-F238E27FC236}">
                  <a16:creationId xmlns:a16="http://schemas.microsoft.com/office/drawing/2014/main" id="{A7A05343-4BCA-4767-E689-DFAED2CC54C0}"/>
                </a:ext>
              </a:extLst>
            </p:cNvPr>
            <p:cNvSpPr/>
            <p:nvPr/>
          </p:nvSpPr>
          <p:spPr bwMode="gray">
            <a:xfrm>
              <a:off x="1986298"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3</a:t>
              </a:r>
            </a:p>
          </p:txBody>
        </p:sp>
        <p:sp>
          <p:nvSpPr>
            <p:cNvPr id="43" name="Right Arrow 42">
              <a:extLst>
                <a:ext uri="{FF2B5EF4-FFF2-40B4-BE49-F238E27FC236}">
                  <a16:creationId xmlns:a16="http://schemas.microsoft.com/office/drawing/2014/main" id="{130AB57B-F2CC-38A8-9C82-F407CB30877D}"/>
                </a:ext>
              </a:extLst>
            </p:cNvPr>
            <p:cNvSpPr/>
            <p:nvPr/>
          </p:nvSpPr>
          <p:spPr bwMode="gray">
            <a:xfrm>
              <a:off x="246880" y="4660087"/>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5" name="Right Arrow 44">
              <a:extLst>
                <a:ext uri="{FF2B5EF4-FFF2-40B4-BE49-F238E27FC236}">
                  <a16:creationId xmlns:a16="http://schemas.microsoft.com/office/drawing/2014/main" id="{3F37BDFF-E17F-4341-234F-C9EF3CF99AED}"/>
                </a:ext>
              </a:extLst>
            </p:cNvPr>
            <p:cNvSpPr/>
            <p:nvPr/>
          </p:nvSpPr>
          <p:spPr bwMode="gray">
            <a:xfrm>
              <a:off x="4333627" y="5113560"/>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grpSp>
      <p:grpSp>
        <p:nvGrpSpPr>
          <p:cNvPr id="55" name="Group 54">
            <a:extLst>
              <a:ext uri="{FF2B5EF4-FFF2-40B4-BE49-F238E27FC236}">
                <a16:creationId xmlns:a16="http://schemas.microsoft.com/office/drawing/2014/main" id="{539E7604-F9A8-F04E-E462-A75079E71C7C}"/>
              </a:ext>
            </a:extLst>
          </p:cNvPr>
          <p:cNvGrpSpPr/>
          <p:nvPr/>
        </p:nvGrpSpPr>
        <p:grpSpPr>
          <a:xfrm>
            <a:off x="8598346" y="1258191"/>
            <a:ext cx="2895521" cy="872358"/>
            <a:chOff x="8374794" y="1061545"/>
            <a:chExt cx="2895521" cy="872358"/>
          </a:xfrm>
        </p:grpSpPr>
        <p:sp>
          <p:nvSpPr>
            <p:cNvPr id="57" name="TextBox 56">
              <a:extLst>
                <a:ext uri="{FF2B5EF4-FFF2-40B4-BE49-F238E27FC236}">
                  <a16:creationId xmlns:a16="http://schemas.microsoft.com/office/drawing/2014/main" id="{EEB69C5D-8D57-5989-F46B-BEA56C131EB1}"/>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58" name="Rounded Rectangle 57">
              <a:extLst>
                <a:ext uri="{FF2B5EF4-FFF2-40B4-BE49-F238E27FC236}">
                  <a16:creationId xmlns:a16="http://schemas.microsoft.com/office/drawing/2014/main" id="{490EAB19-5FA3-D9EB-DDFB-B81188FCFF9C}"/>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59" name="Rounded Rectangle 58">
              <a:extLst>
                <a:ext uri="{FF2B5EF4-FFF2-40B4-BE49-F238E27FC236}">
                  <a16:creationId xmlns:a16="http://schemas.microsoft.com/office/drawing/2014/main" id="{67FF439C-86C5-BEAB-55C6-699A4769C916}"/>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60" name="Rounded Rectangle 59">
              <a:extLst>
                <a:ext uri="{FF2B5EF4-FFF2-40B4-BE49-F238E27FC236}">
                  <a16:creationId xmlns:a16="http://schemas.microsoft.com/office/drawing/2014/main" id="{2FA604FF-EA9E-06A5-6B8F-75244B020C3D}"/>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3</a:t>
              </a:r>
            </a:p>
          </p:txBody>
        </p:sp>
        <p:cxnSp>
          <p:nvCxnSpPr>
            <p:cNvPr id="61" name="Straight Arrow Connector 60">
              <a:extLst>
                <a:ext uri="{FF2B5EF4-FFF2-40B4-BE49-F238E27FC236}">
                  <a16:creationId xmlns:a16="http://schemas.microsoft.com/office/drawing/2014/main" id="{76087F85-B7E6-40BA-7FFF-F6A6538C34A8}"/>
                </a:ext>
              </a:extLst>
            </p:cNvPr>
            <p:cNvCxnSpPr>
              <a:cxnSpLocks/>
              <a:stCxn id="58" idx="3"/>
              <a:endCxn id="59"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910826-AF66-7718-CA71-630AA2072291}"/>
                </a:ext>
              </a:extLst>
            </p:cNvPr>
            <p:cNvCxnSpPr>
              <a:cxnSpLocks/>
              <a:stCxn id="59" idx="3"/>
              <a:endCxn id="60"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E01B47D-ED5D-0A46-39A4-4A192C1B2A15}"/>
                </a:ext>
              </a:extLst>
            </p:cNvPr>
            <p:cNvCxnSpPr>
              <a:cxnSpLocks/>
              <a:stCxn id="60" idx="3"/>
            </p:cNvCxnSpPr>
            <p:nvPr/>
          </p:nvCxnSpPr>
          <p:spPr bwMode="gray">
            <a:xfrm>
              <a:off x="10174249" y="1702676"/>
              <a:ext cx="206045" cy="0"/>
            </a:xfrm>
            <a:prstGeom prst="straightConnector1">
              <a:avLst/>
            </a:prstGeom>
            <a:ln w="38100" cap="rnd">
              <a:solidFill>
                <a:srgbClr val="00B050"/>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1F675E5-8350-5087-EB4B-F2F5609108ED}"/>
              </a:ext>
            </a:extLst>
          </p:cNvPr>
          <p:cNvGrpSpPr/>
          <p:nvPr/>
        </p:nvGrpSpPr>
        <p:grpSpPr>
          <a:xfrm>
            <a:off x="8814031" y="3962829"/>
            <a:ext cx="2684453" cy="1645159"/>
            <a:chOff x="8590479" y="3486908"/>
            <a:chExt cx="2684453" cy="1645159"/>
          </a:xfrm>
        </p:grpSpPr>
        <p:sp>
          <p:nvSpPr>
            <p:cNvPr id="6" name="TextBox 5">
              <a:extLst>
                <a:ext uri="{FF2B5EF4-FFF2-40B4-BE49-F238E27FC236}">
                  <a16:creationId xmlns:a16="http://schemas.microsoft.com/office/drawing/2014/main" id="{2D168FC2-A94A-2EDE-2956-CF887DE6F350}"/>
                </a:ext>
              </a:extLst>
            </p:cNvPr>
            <p:cNvSpPr txBox="1"/>
            <p:nvPr/>
          </p:nvSpPr>
          <p:spPr bwMode="gray">
            <a:xfrm>
              <a:off x="8590479" y="4245301"/>
              <a:ext cx="268445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Look Ahead</a:t>
              </a:r>
            </a:p>
          </p:txBody>
        </p:sp>
        <p:sp>
          <p:nvSpPr>
            <p:cNvPr id="7" name="Rounded Rectangle 6">
              <a:extLst>
                <a:ext uri="{FF2B5EF4-FFF2-40B4-BE49-F238E27FC236}">
                  <a16:creationId xmlns:a16="http://schemas.microsoft.com/office/drawing/2014/main" id="{7B525381-D2E6-D1C6-4FD6-EBB4042E4D2A}"/>
                </a:ext>
              </a:extLst>
            </p:cNvPr>
            <p:cNvSpPr/>
            <p:nvPr/>
          </p:nvSpPr>
          <p:spPr bwMode="gray">
            <a:xfrm>
              <a:off x="8682754"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i="0" u="none" baseline="0" dirty="0">
                  <a:solidFill>
                    <a:sysClr val="windowText" lastClr="000000"/>
                  </a:solidFill>
                </a:rPr>
                <a:t>6</a:t>
              </a:r>
            </a:p>
          </p:txBody>
        </p:sp>
        <p:sp>
          <p:nvSpPr>
            <p:cNvPr id="8" name="Rounded Rectangle 7">
              <a:extLst>
                <a:ext uri="{FF2B5EF4-FFF2-40B4-BE49-F238E27FC236}">
                  <a16:creationId xmlns:a16="http://schemas.microsoft.com/office/drawing/2014/main" id="{FA5931BD-4A3F-56A9-D8BE-799BDC48202D}"/>
                </a:ext>
              </a:extLst>
            </p:cNvPr>
            <p:cNvSpPr/>
            <p:nvPr/>
          </p:nvSpPr>
          <p:spPr bwMode="gray">
            <a:xfrm>
              <a:off x="9364950"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u="none" baseline="0" dirty="0">
                  <a:solidFill>
                    <a:sysClr val="windowText" lastClr="000000"/>
                  </a:solidFill>
                </a:rPr>
                <a:t>7</a:t>
              </a:r>
            </a:p>
          </p:txBody>
        </p:sp>
        <p:sp>
          <p:nvSpPr>
            <p:cNvPr id="9" name="Rounded Rectangle 8">
              <a:extLst>
                <a:ext uri="{FF2B5EF4-FFF2-40B4-BE49-F238E27FC236}">
                  <a16:creationId xmlns:a16="http://schemas.microsoft.com/office/drawing/2014/main" id="{A5135457-654D-A76E-5FD4-5F35823270D1}"/>
                </a:ext>
              </a:extLst>
            </p:cNvPr>
            <p:cNvSpPr/>
            <p:nvPr/>
          </p:nvSpPr>
          <p:spPr bwMode="gray">
            <a:xfrm>
              <a:off x="10033451"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8</a:t>
              </a:r>
            </a:p>
          </p:txBody>
        </p:sp>
        <p:sp>
          <p:nvSpPr>
            <p:cNvPr id="10" name="Rounded Rectangle 9">
              <a:extLst>
                <a:ext uri="{FF2B5EF4-FFF2-40B4-BE49-F238E27FC236}">
                  <a16:creationId xmlns:a16="http://schemas.microsoft.com/office/drawing/2014/main" id="{3633319D-3BC0-28DF-B2A8-4B454A8895A4}"/>
                </a:ext>
              </a:extLst>
            </p:cNvPr>
            <p:cNvSpPr/>
            <p:nvPr/>
          </p:nvSpPr>
          <p:spPr bwMode="gray">
            <a:xfrm>
              <a:off x="10701952" y="4669611"/>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9</a:t>
              </a:r>
            </a:p>
          </p:txBody>
        </p:sp>
        <p:cxnSp>
          <p:nvCxnSpPr>
            <p:cNvPr id="11" name="Straight Arrow Connector 10">
              <a:extLst>
                <a:ext uri="{FF2B5EF4-FFF2-40B4-BE49-F238E27FC236}">
                  <a16:creationId xmlns:a16="http://schemas.microsoft.com/office/drawing/2014/main" id="{DC15D5E7-B60D-A107-89A2-462FF7206517}"/>
                </a:ext>
              </a:extLst>
            </p:cNvPr>
            <p:cNvCxnSpPr>
              <a:cxnSpLocks/>
            </p:cNvCxnSpPr>
            <p:nvPr/>
          </p:nvCxnSpPr>
          <p:spPr bwMode="gray">
            <a:xfrm flipH="1">
              <a:off x="9029597" y="3486908"/>
              <a:ext cx="692599" cy="758393"/>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B5A7201-BAC9-D081-4411-CC32CA14791F}"/>
                </a:ext>
              </a:extLst>
            </p:cNvPr>
            <p:cNvCxnSpPr>
              <a:cxnSpLocks/>
            </p:cNvCxnSpPr>
            <p:nvPr/>
          </p:nvCxnSpPr>
          <p:spPr bwMode="gray">
            <a:xfrm flipH="1" flipV="1">
              <a:off x="10255045" y="3490452"/>
              <a:ext cx="721346" cy="754849"/>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AE8CA4-9EF3-6D72-DE36-044E0750DBC6}"/>
                </a:ext>
              </a:extLst>
            </p:cNvPr>
            <p:cNvCxnSpPr>
              <a:cxnSpLocks/>
              <a:stCxn id="7" idx="3"/>
              <a:endCxn id="8" idx="1"/>
            </p:cNvCxnSpPr>
            <p:nvPr/>
          </p:nvCxnSpPr>
          <p:spPr bwMode="gray">
            <a:xfrm>
              <a:off x="9145209" y="4900840"/>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D830DE-9F28-760E-DFEA-A2D9E1F89BBA}"/>
                </a:ext>
              </a:extLst>
            </p:cNvPr>
            <p:cNvCxnSpPr>
              <a:cxnSpLocks/>
              <a:stCxn id="8" idx="3"/>
              <a:endCxn id="9" idx="1"/>
            </p:cNvCxnSpPr>
            <p:nvPr/>
          </p:nvCxnSpPr>
          <p:spPr bwMode="gray">
            <a:xfrm>
              <a:off x="9827405" y="4900840"/>
              <a:ext cx="206046"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860C9C-25BB-A2C0-FF93-FF7B4114032F}"/>
                </a:ext>
              </a:extLst>
            </p:cNvPr>
            <p:cNvCxnSpPr>
              <a:cxnSpLocks/>
              <a:stCxn id="9" idx="3"/>
              <a:endCxn id="10" idx="1"/>
            </p:cNvCxnSpPr>
            <p:nvPr/>
          </p:nvCxnSpPr>
          <p:spPr bwMode="gray">
            <a:xfrm flipV="1">
              <a:off x="10495906" y="4900839"/>
              <a:ext cx="206046" cy="1"/>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91F6FC96-7338-D815-86AB-FE3DC82870F5}"/>
              </a:ext>
            </a:extLst>
          </p:cNvPr>
          <p:cNvSpPr/>
          <p:nvPr/>
        </p:nvSpPr>
        <p:spPr bwMode="gray">
          <a:xfrm>
            <a:off x="8263503" y="3914674"/>
            <a:ext cx="3759200" cy="1931944"/>
          </a:xfrm>
          <a:prstGeom prst="rect">
            <a:avLst/>
          </a:prstGeom>
          <a:solidFill>
            <a:schemeClr val="bg1">
              <a:alpha val="70151"/>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21" name="Straight Connector 20">
            <a:extLst>
              <a:ext uri="{FF2B5EF4-FFF2-40B4-BE49-F238E27FC236}">
                <a16:creationId xmlns:a16="http://schemas.microsoft.com/office/drawing/2014/main" id="{836151F3-4596-B5C4-61BB-1385F1896D51}"/>
              </a:ext>
            </a:extLst>
          </p:cNvPr>
          <p:cNvCxnSpPr>
            <a:cxnSpLocks/>
          </p:cNvCxnSpPr>
          <p:nvPr/>
        </p:nvCxnSpPr>
        <p:spPr bwMode="gray">
          <a:xfrm flipH="1">
            <a:off x="8472217" y="2582036"/>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22C5AA-397F-7D1F-80BA-42E803C74FD6}"/>
              </a:ext>
            </a:extLst>
          </p:cNvPr>
          <p:cNvCxnSpPr>
            <a:cxnSpLocks/>
          </p:cNvCxnSpPr>
          <p:nvPr/>
        </p:nvCxnSpPr>
        <p:spPr bwMode="gray">
          <a:xfrm flipH="1">
            <a:off x="8472217" y="4194527"/>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BDE391F-6DF7-D06F-A48B-533650A9CD57}"/>
              </a:ext>
            </a:extLst>
          </p:cNvPr>
          <p:cNvSpPr/>
          <p:nvPr/>
        </p:nvSpPr>
        <p:spPr bwMode="gray">
          <a:xfrm>
            <a:off x="8472217" y="967860"/>
            <a:ext cx="3339966" cy="4922279"/>
          </a:xfrm>
          <a:prstGeom prst="rect">
            <a:avLst/>
          </a:prstGeom>
          <a:no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6" name="TextBox 25">
            <a:extLst>
              <a:ext uri="{FF2B5EF4-FFF2-40B4-BE49-F238E27FC236}">
                <a16:creationId xmlns:a16="http://schemas.microsoft.com/office/drawing/2014/main" id="{A756CEBF-0D6B-3C2E-5E50-F14BB2A9CF66}"/>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spTree>
    <p:extLst>
      <p:ext uri="{BB962C8B-B14F-4D97-AF65-F5344CB8AC3E}">
        <p14:creationId xmlns:p14="http://schemas.microsoft.com/office/powerpoint/2010/main" val="3409158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7" y="555639"/>
            <a:ext cx="8206511" cy="304699"/>
          </a:xfrm>
        </p:spPr>
        <p:txBody>
          <a:bodyPr/>
          <a:lstStyle/>
          <a:p>
            <a:r>
              <a:rPr lang="en-US" dirty="0"/>
              <a:t>Maze Example – Main Problem Cont.</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8" y="1557211"/>
            <a:ext cx="7068255" cy="2783880"/>
          </a:xfrm>
        </p:spPr>
        <p:txBody>
          <a:bodyPr>
            <a:normAutofit/>
          </a:bodyPr>
          <a:lstStyle/>
          <a:p>
            <a:r>
              <a:rPr lang="en-US" dirty="0"/>
              <a:t>The agent proceeds solving the main problem from where it left off:</a:t>
            </a:r>
          </a:p>
          <a:p>
            <a:pPr marL="285750" indent="-285750">
              <a:buFont typeface="Arial" panose="020B0604020202020204" pitchFamily="34" charset="0"/>
              <a:buChar char="•"/>
            </a:pPr>
            <a:r>
              <a:rPr lang="en-US" dirty="0"/>
              <a:t>Step 11: Move to space 5</a:t>
            </a:r>
          </a:p>
          <a:p>
            <a:pPr marL="285750" indent="-285750">
              <a:buFont typeface="Arial" panose="020B0604020202020204" pitchFamily="34" charset="0"/>
              <a:buChar char="•"/>
            </a:pPr>
            <a:r>
              <a:rPr lang="en-US" dirty="0"/>
              <a:t>Step 12: Move to space 6</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Step 15: Move to space 9</a:t>
            </a:r>
          </a:p>
          <a:p>
            <a:pPr marL="285750" indent="-285750">
              <a:buFont typeface="Arial" panose="020B0604020202020204" pitchFamily="34" charset="0"/>
              <a:buChar char="•"/>
            </a:pPr>
            <a:r>
              <a:rPr lang="en-US" dirty="0"/>
              <a:t>Step 16: Exit the maze</a:t>
            </a:r>
          </a:p>
          <a:p>
            <a:r>
              <a:rPr lang="en-US" dirty="0"/>
              <a:t>And the agent has solved the maze problem!</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13" name="Group 112">
            <a:extLst>
              <a:ext uri="{FF2B5EF4-FFF2-40B4-BE49-F238E27FC236}">
                <a16:creationId xmlns:a16="http://schemas.microsoft.com/office/drawing/2014/main" id="{19C7382F-CF33-19FF-0AD2-56B168C69084}"/>
              </a:ext>
            </a:extLst>
          </p:cNvPr>
          <p:cNvGrpSpPr/>
          <p:nvPr/>
        </p:nvGrpSpPr>
        <p:grpSpPr>
          <a:xfrm>
            <a:off x="8602048" y="2190231"/>
            <a:ext cx="3129063" cy="1686735"/>
            <a:chOff x="8378496" y="1846250"/>
            <a:chExt cx="3129063" cy="1686735"/>
          </a:xfrm>
        </p:grpSpPr>
        <p:sp>
          <p:nvSpPr>
            <p:cNvPr id="5" name="TextBox 4">
              <a:extLst>
                <a:ext uri="{FF2B5EF4-FFF2-40B4-BE49-F238E27FC236}">
                  <a16:creationId xmlns:a16="http://schemas.microsoft.com/office/drawing/2014/main" id="{43DE52A1-DF0A-8594-23BE-FA7CFA5CF167}"/>
                </a:ext>
              </a:extLst>
            </p:cNvPr>
            <p:cNvSpPr txBox="1"/>
            <p:nvPr/>
          </p:nvSpPr>
          <p:spPr bwMode="gray">
            <a:xfrm>
              <a:off x="8378496" y="2669629"/>
              <a:ext cx="312906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Evaluate Paths</a:t>
              </a:r>
            </a:p>
          </p:txBody>
        </p:sp>
        <p:sp>
          <p:nvSpPr>
            <p:cNvPr id="12" name="Rounded Rectangle 11">
              <a:extLst>
                <a:ext uri="{FF2B5EF4-FFF2-40B4-BE49-F238E27FC236}">
                  <a16:creationId xmlns:a16="http://schemas.microsoft.com/office/drawing/2014/main" id="{9273E436-935F-2BFA-1769-6B50301D49ED}"/>
                </a:ext>
              </a:extLst>
            </p:cNvPr>
            <p:cNvSpPr/>
            <p:nvPr/>
          </p:nvSpPr>
          <p:spPr bwMode="gray">
            <a:xfrm>
              <a:off x="9029597"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ysClr val="windowText" lastClr="000000"/>
                  </a:solidFill>
                </a:rPr>
                <a:t>4</a:t>
              </a:r>
            </a:p>
          </p:txBody>
        </p:sp>
        <p:sp>
          <p:nvSpPr>
            <p:cNvPr id="13" name="Rounded Rectangle 12">
              <a:extLst>
                <a:ext uri="{FF2B5EF4-FFF2-40B4-BE49-F238E27FC236}">
                  <a16:creationId xmlns:a16="http://schemas.microsoft.com/office/drawing/2014/main" id="{0BBD45AD-7F06-86E4-7061-A89B0544BB52}"/>
                </a:ext>
              </a:extLst>
            </p:cNvPr>
            <p:cNvSpPr/>
            <p:nvPr/>
          </p:nvSpPr>
          <p:spPr bwMode="gray">
            <a:xfrm>
              <a:off x="971179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5</a:t>
              </a:r>
            </a:p>
          </p:txBody>
        </p:sp>
        <p:cxnSp>
          <p:nvCxnSpPr>
            <p:cNvPr id="20" name="Straight Arrow Connector 19">
              <a:extLst>
                <a:ext uri="{FF2B5EF4-FFF2-40B4-BE49-F238E27FC236}">
                  <a16:creationId xmlns:a16="http://schemas.microsoft.com/office/drawing/2014/main" id="{396F4899-DD01-83FF-A4D7-A0EA1B7B297E}"/>
                </a:ext>
              </a:extLst>
            </p:cNvPr>
            <p:cNvCxnSpPr>
              <a:cxnSpLocks/>
            </p:cNvCxnSpPr>
            <p:nvPr/>
          </p:nvCxnSpPr>
          <p:spPr bwMode="gray">
            <a:xfrm flipH="1">
              <a:off x="9335227" y="1861891"/>
              <a:ext cx="839021" cy="807738"/>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435B47-D20B-2F0E-306D-C75D62E46A71}"/>
                </a:ext>
              </a:extLst>
            </p:cNvPr>
            <p:cNvCxnSpPr>
              <a:cxnSpLocks/>
              <a:stCxn id="12" idx="3"/>
              <a:endCxn id="13" idx="1"/>
            </p:cNvCxnSpPr>
            <p:nvPr/>
          </p:nvCxnSpPr>
          <p:spPr bwMode="gray">
            <a:xfrm>
              <a:off x="9492052" y="3301758"/>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CCD63965-D530-A5F9-9AB8-D6E33263769B}"/>
                </a:ext>
              </a:extLst>
            </p:cNvPr>
            <p:cNvSpPr/>
            <p:nvPr/>
          </p:nvSpPr>
          <p:spPr bwMode="gray">
            <a:xfrm>
              <a:off x="1039132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10</a:t>
              </a:r>
            </a:p>
          </p:txBody>
        </p:sp>
        <p:cxnSp>
          <p:nvCxnSpPr>
            <p:cNvPr id="19" name="Straight Arrow Connector 18">
              <a:extLst>
                <a:ext uri="{FF2B5EF4-FFF2-40B4-BE49-F238E27FC236}">
                  <a16:creationId xmlns:a16="http://schemas.microsoft.com/office/drawing/2014/main" id="{BF387754-A622-D9B4-CFC6-E2C8AF336148}"/>
                </a:ext>
              </a:extLst>
            </p:cNvPr>
            <p:cNvCxnSpPr>
              <a:cxnSpLocks/>
              <a:stCxn id="13" idx="3"/>
              <a:endCxn id="18" idx="1"/>
            </p:cNvCxnSpPr>
            <p:nvPr/>
          </p:nvCxnSpPr>
          <p:spPr bwMode="gray">
            <a:xfrm>
              <a:off x="10174248" y="3301758"/>
              <a:ext cx="21707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282661-0F6A-DB16-6AE1-BA91D5C0213D}"/>
                </a:ext>
              </a:extLst>
            </p:cNvPr>
            <p:cNvCxnSpPr>
              <a:cxnSpLocks/>
            </p:cNvCxnSpPr>
            <p:nvPr/>
          </p:nvCxnSpPr>
          <p:spPr bwMode="gray">
            <a:xfrm flipH="1" flipV="1">
              <a:off x="10280319" y="1846250"/>
              <a:ext cx="573459" cy="819367"/>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384851E2-5950-8FD8-4663-2CEE9FED845A}"/>
              </a:ext>
            </a:extLst>
          </p:cNvPr>
          <p:cNvCxnSpPr>
            <a:cxnSpLocks/>
          </p:cNvCxnSpPr>
          <p:nvPr/>
        </p:nvCxnSpPr>
        <p:spPr bwMode="gray">
          <a:xfrm flipH="1">
            <a:off x="8472217" y="2582036"/>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63EEB30-EB02-963E-3F8A-16293A3BEE23}"/>
              </a:ext>
            </a:extLst>
          </p:cNvPr>
          <p:cNvCxnSpPr>
            <a:cxnSpLocks/>
          </p:cNvCxnSpPr>
          <p:nvPr/>
        </p:nvCxnSpPr>
        <p:spPr bwMode="gray">
          <a:xfrm flipH="1">
            <a:off x="8472217" y="4194527"/>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0D81268-13FD-69D0-3469-C841178FEA17}"/>
              </a:ext>
            </a:extLst>
          </p:cNvPr>
          <p:cNvGrpSpPr/>
          <p:nvPr/>
        </p:nvGrpSpPr>
        <p:grpSpPr>
          <a:xfrm>
            <a:off x="1146087" y="4609085"/>
            <a:ext cx="4803534" cy="1383407"/>
            <a:chOff x="246880" y="4256550"/>
            <a:chExt cx="4803534" cy="1383407"/>
          </a:xfrm>
        </p:grpSpPr>
        <p:sp>
          <p:nvSpPr>
            <p:cNvPr id="28" name="Rectangle 27">
              <a:extLst>
                <a:ext uri="{FF2B5EF4-FFF2-40B4-BE49-F238E27FC236}">
                  <a16:creationId xmlns:a16="http://schemas.microsoft.com/office/drawing/2014/main" id="{CD8B0AC6-F685-30C0-5FF1-88512CE094CE}"/>
                </a:ext>
              </a:extLst>
            </p:cNvPr>
            <p:cNvSpPr/>
            <p:nvPr/>
          </p:nvSpPr>
          <p:spPr bwMode="gray">
            <a:xfrm>
              <a:off x="1089891"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1</a:t>
              </a:r>
            </a:p>
          </p:txBody>
        </p:sp>
        <p:sp>
          <p:nvSpPr>
            <p:cNvPr id="30" name="Rectangle 29">
              <a:extLst>
                <a:ext uri="{FF2B5EF4-FFF2-40B4-BE49-F238E27FC236}">
                  <a16:creationId xmlns:a16="http://schemas.microsoft.com/office/drawing/2014/main" id="{FF62762A-D610-B82F-0FCC-09A2E3EF07BA}"/>
                </a:ext>
              </a:extLst>
            </p:cNvPr>
            <p:cNvSpPr/>
            <p:nvPr/>
          </p:nvSpPr>
          <p:spPr bwMode="gray">
            <a:xfrm>
              <a:off x="1537160"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2</a:t>
              </a:r>
              <a:endParaRPr lang="en-US" sz="2000" b="1" i="0" u="none" baseline="0" dirty="0">
                <a:solidFill>
                  <a:schemeClr val="accent6"/>
                </a:solidFill>
              </a:endParaRPr>
            </a:p>
          </p:txBody>
        </p:sp>
        <p:sp>
          <p:nvSpPr>
            <p:cNvPr id="33" name="Rectangle 32">
              <a:extLst>
                <a:ext uri="{FF2B5EF4-FFF2-40B4-BE49-F238E27FC236}">
                  <a16:creationId xmlns:a16="http://schemas.microsoft.com/office/drawing/2014/main" id="{C6B4C659-26A3-832A-7D9F-E71EB5A0724C}"/>
                </a:ext>
              </a:extLst>
            </p:cNvPr>
            <p:cNvSpPr/>
            <p:nvPr/>
          </p:nvSpPr>
          <p:spPr bwMode="gray">
            <a:xfrm>
              <a:off x="2433652"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5</a:t>
              </a:r>
            </a:p>
          </p:txBody>
        </p:sp>
        <p:sp>
          <p:nvSpPr>
            <p:cNvPr id="34" name="Rectangle 33">
              <a:extLst>
                <a:ext uri="{FF2B5EF4-FFF2-40B4-BE49-F238E27FC236}">
                  <a16:creationId xmlns:a16="http://schemas.microsoft.com/office/drawing/2014/main" id="{84C41C1E-3B4E-EBE7-5303-B8F5D7A757F6}"/>
                </a:ext>
              </a:extLst>
            </p:cNvPr>
            <p:cNvSpPr/>
            <p:nvPr/>
          </p:nvSpPr>
          <p:spPr bwMode="gray">
            <a:xfrm>
              <a:off x="1986298" y="4256550"/>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4</a:t>
              </a:r>
            </a:p>
          </p:txBody>
        </p:sp>
        <p:sp>
          <p:nvSpPr>
            <p:cNvPr id="36" name="Rectangle 35">
              <a:extLst>
                <a:ext uri="{FF2B5EF4-FFF2-40B4-BE49-F238E27FC236}">
                  <a16:creationId xmlns:a16="http://schemas.microsoft.com/office/drawing/2014/main" id="{1593F705-8CC3-00FF-86E5-89B3F32FB656}"/>
                </a:ext>
              </a:extLst>
            </p:cNvPr>
            <p:cNvSpPr/>
            <p:nvPr/>
          </p:nvSpPr>
          <p:spPr bwMode="gray">
            <a:xfrm>
              <a:off x="1986298" y="5145532"/>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10</a:t>
              </a:r>
            </a:p>
          </p:txBody>
        </p:sp>
        <p:sp>
          <p:nvSpPr>
            <p:cNvPr id="37" name="Rectangle 36">
              <a:extLst>
                <a:ext uri="{FF2B5EF4-FFF2-40B4-BE49-F238E27FC236}">
                  <a16:creationId xmlns:a16="http://schemas.microsoft.com/office/drawing/2014/main" id="{C242612E-07AC-94FB-FD9E-8A28E5E2209B}"/>
                </a:ext>
              </a:extLst>
            </p:cNvPr>
            <p:cNvSpPr/>
            <p:nvPr/>
          </p:nvSpPr>
          <p:spPr bwMode="gray">
            <a:xfrm>
              <a:off x="2877572"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6</a:t>
              </a:r>
            </a:p>
          </p:txBody>
        </p:sp>
        <p:sp>
          <p:nvSpPr>
            <p:cNvPr id="39" name="Rectangle 38">
              <a:extLst>
                <a:ext uri="{FF2B5EF4-FFF2-40B4-BE49-F238E27FC236}">
                  <a16:creationId xmlns:a16="http://schemas.microsoft.com/office/drawing/2014/main" id="{6B98EFF4-E001-AD75-56A1-AD8A978D4EB7}"/>
                </a:ext>
              </a:extLst>
            </p:cNvPr>
            <p:cNvSpPr/>
            <p:nvPr/>
          </p:nvSpPr>
          <p:spPr bwMode="gray">
            <a:xfrm>
              <a:off x="3318503"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7</a:t>
              </a:r>
            </a:p>
          </p:txBody>
        </p:sp>
        <p:sp>
          <p:nvSpPr>
            <p:cNvPr id="40" name="Rectangle 39">
              <a:extLst>
                <a:ext uri="{FF2B5EF4-FFF2-40B4-BE49-F238E27FC236}">
                  <a16:creationId xmlns:a16="http://schemas.microsoft.com/office/drawing/2014/main" id="{03D1CF6D-A5FF-CBAD-C959-4634D1CE895B}"/>
                </a:ext>
              </a:extLst>
            </p:cNvPr>
            <p:cNvSpPr/>
            <p:nvPr/>
          </p:nvSpPr>
          <p:spPr bwMode="gray">
            <a:xfrm>
              <a:off x="3318503" y="514553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8</a:t>
              </a:r>
            </a:p>
          </p:txBody>
        </p:sp>
        <p:sp>
          <p:nvSpPr>
            <p:cNvPr id="42" name="Rectangle 41">
              <a:extLst>
                <a:ext uri="{FF2B5EF4-FFF2-40B4-BE49-F238E27FC236}">
                  <a16:creationId xmlns:a16="http://schemas.microsoft.com/office/drawing/2014/main" id="{FE7D63DD-C280-B651-BCB7-262755E3AA77}"/>
                </a:ext>
              </a:extLst>
            </p:cNvPr>
            <p:cNvSpPr/>
            <p:nvPr/>
          </p:nvSpPr>
          <p:spPr bwMode="gray">
            <a:xfrm>
              <a:off x="3760353" y="514553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9</a:t>
              </a:r>
            </a:p>
          </p:txBody>
        </p:sp>
        <p:sp>
          <p:nvSpPr>
            <p:cNvPr id="32" name="Rectangle 31">
              <a:extLst>
                <a:ext uri="{FF2B5EF4-FFF2-40B4-BE49-F238E27FC236}">
                  <a16:creationId xmlns:a16="http://schemas.microsoft.com/office/drawing/2014/main" id="{A7A05343-4BCA-4767-E689-DFAED2CC54C0}"/>
                </a:ext>
              </a:extLst>
            </p:cNvPr>
            <p:cNvSpPr/>
            <p:nvPr/>
          </p:nvSpPr>
          <p:spPr bwMode="gray">
            <a:xfrm>
              <a:off x="1986298"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3</a:t>
              </a:r>
            </a:p>
          </p:txBody>
        </p:sp>
        <p:sp>
          <p:nvSpPr>
            <p:cNvPr id="43" name="Right Arrow 42">
              <a:extLst>
                <a:ext uri="{FF2B5EF4-FFF2-40B4-BE49-F238E27FC236}">
                  <a16:creationId xmlns:a16="http://schemas.microsoft.com/office/drawing/2014/main" id="{130AB57B-F2CC-38A8-9C82-F407CB30877D}"/>
                </a:ext>
              </a:extLst>
            </p:cNvPr>
            <p:cNvSpPr/>
            <p:nvPr/>
          </p:nvSpPr>
          <p:spPr bwMode="gray">
            <a:xfrm>
              <a:off x="246880" y="4660087"/>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5" name="Right Arrow 44">
              <a:extLst>
                <a:ext uri="{FF2B5EF4-FFF2-40B4-BE49-F238E27FC236}">
                  <a16:creationId xmlns:a16="http://schemas.microsoft.com/office/drawing/2014/main" id="{3F37BDFF-E17F-4341-234F-C9EF3CF99AED}"/>
                </a:ext>
              </a:extLst>
            </p:cNvPr>
            <p:cNvSpPr/>
            <p:nvPr/>
          </p:nvSpPr>
          <p:spPr bwMode="gray">
            <a:xfrm>
              <a:off x="4333627" y="5113560"/>
              <a:ext cx="716787" cy="526397"/>
            </a:xfrm>
            <a:prstGeom prst="rightArrow">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grpSp>
      <p:grpSp>
        <p:nvGrpSpPr>
          <p:cNvPr id="55" name="Group 54">
            <a:extLst>
              <a:ext uri="{FF2B5EF4-FFF2-40B4-BE49-F238E27FC236}">
                <a16:creationId xmlns:a16="http://schemas.microsoft.com/office/drawing/2014/main" id="{539E7604-F9A8-F04E-E462-A75079E71C7C}"/>
              </a:ext>
            </a:extLst>
          </p:cNvPr>
          <p:cNvGrpSpPr/>
          <p:nvPr/>
        </p:nvGrpSpPr>
        <p:grpSpPr>
          <a:xfrm>
            <a:off x="8598346" y="1258191"/>
            <a:ext cx="2895521" cy="872358"/>
            <a:chOff x="8374794" y="1061545"/>
            <a:chExt cx="2895521" cy="872358"/>
          </a:xfrm>
        </p:grpSpPr>
        <p:sp>
          <p:nvSpPr>
            <p:cNvPr id="57" name="TextBox 56">
              <a:extLst>
                <a:ext uri="{FF2B5EF4-FFF2-40B4-BE49-F238E27FC236}">
                  <a16:creationId xmlns:a16="http://schemas.microsoft.com/office/drawing/2014/main" id="{EEB69C5D-8D57-5989-F46B-BEA56C131EB1}"/>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58" name="Rounded Rectangle 57">
              <a:extLst>
                <a:ext uri="{FF2B5EF4-FFF2-40B4-BE49-F238E27FC236}">
                  <a16:creationId xmlns:a16="http://schemas.microsoft.com/office/drawing/2014/main" id="{490EAB19-5FA3-D9EB-DDFB-B81188FCFF9C}"/>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59" name="Rounded Rectangle 58">
              <a:extLst>
                <a:ext uri="{FF2B5EF4-FFF2-40B4-BE49-F238E27FC236}">
                  <a16:creationId xmlns:a16="http://schemas.microsoft.com/office/drawing/2014/main" id="{67FF439C-86C5-BEAB-55C6-699A4769C916}"/>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60" name="Rounded Rectangle 59">
              <a:extLst>
                <a:ext uri="{FF2B5EF4-FFF2-40B4-BE49-F238E27FC236}">
                  <a16:creationId xmlns:a16="http://schemas.microsoft.com/office/drawing/2014/main" id="{2FA604FF-EA9E-06A5-6B8F-75244B020C3D}"/>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3</a:t>
              </a:r>
            </a:p>
          </p:txBody>
        </p:sp>
        <p:cxnSp>
          <p:nvCxnSpPr>
            <p:cNvPr id="61" name="Straight Arrow Connector 60">
              <a:extLst>
                <a:ext uri="{FF2B5EF4-FFF2-40B4-BE49-F238E27FC236}">
                  <a16:creationId xmlns:a16="http://schemas.microsoft.com/office/drawing/2014/main" id="{76087F85-B7E6-40BA-7FFF-F6A6538C34A8}"/>
                </a:ext>
              </a:extLst>
            </p:cNvPr>
            <p:cNvCxnSpPr>
              <a:cxnSpLocks/>
              <a:stCxn id="58" idx="3"/>
              <a:endCxn id="59"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910826-AF66-7718-CA71-630AA2072291}"/>
                </a:ext>
              </a:extLst>
            </p:cNvPr>
            <p:cNvCxnSpPr>
              <a:cxnSpLocks/>
              <a:stCxn id="59" idx="3"/>
              <a:endCxn id="60"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E01B47D-ED5D-0A46-39A4-4A192C1B2A15}"/>
                </a:ext>
              </a:extLst>
            </p:cNvPr>
            <p:cNvCxnSpPr>
              <a:cxnSpLocks/>
              <a:stCxn id="60" idx="3"/>
            </p:cNvCxnSpPr>
            <p:nvPr/>
          </p:nvCxnSpPr>
          <p:spPr bwMode="gray">
            <a:xfrm>
              <a:off x="10174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40CA3CF-E1D9-C596-83B3-34215B675278}"/>
                </a:ext>
              </a:extLst>
            </p:cNvPr>
            <p:cNvSpPr/>
            <p:nvPr/>
          </p:nvSpPr>
          <p:spPr bwMode="gray">
            <a:xfrm>
              <a:off x="10391323"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11</a:t>
              </a:r>
            </a:p>
          </p:txBody>
        </p:sp>
        <p:cxnSp>
          <p:nvCxnSpPr>
            <p:cNvPr id="25" name="Straight Arrow Connector 24">
              <a:extLst>
                <a:ext uri="{FF2B5EF4-FFF2-40B4-BE49-F238E27FC236}">
                  <a16:creationId xmlns:a16="http://schemas.microsoft.com/office/drawing/2014/main" id="{0478095C-D163-5AE3-05AF-D9EAF76D7799}"/>
                </a:ext>
              </a:extLst>
            </p:cNvPr>
            <p:cNvCxnSpPr>
              <a:cxnSpLocks/>
              <a:stCxn id="23" idx="3"/>
            </p:cNvCxnSpPr>
            <p:nvPr/>
          </p:nvCxnSpPr>
          <p:spPr bwMode="gray">
            <a:xfrm>
              <a:off x="10853778"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1F675E5-8350-5087-EB4B-F2F5609108ED}"/>
              </a:ext>
            </a:extLst>
          </p:cNvPr>
          <p:cNvGrpSpPr/>
          <p:nvPr/>
        </p:nvGrpSpPr>
        <p:grpSpPr>
          <a:xfrm>
            <a:off x="8814031" y="3962829"/>
            <a:ext cx="2684453" cy="1645159"/>
            <a:chOff x="8590479" y="3486908"/>
            <a:chExt cx="2684453" cy="1645159"/>
          </a:xfrm>
        </p:grpSpPr>
        <p:sp>
          <p:nvSpPr>
            <p:cNvPr id="6" name="TextBox 5">
              <a:extLst>
                <a:ext uri="{FF2B5EF4-FFF2-40B4-BE49-F238E27FC236}">
                  <a16:creationId xmlns:a16="http://schemas.microsoft.com/office/drawing/2014/main" id="{2D168FC2-A94A-2EDE-2956-CF887DE6F350}"/>
                </a:ext>
              </a:extLst>
            </p:cNvPr>
            <p:cNvSpPr txBox="1"/>
            <p:nvPr/>
          </p:nvSpPr>
          <p:spPr bwMode="gray">
            <a:xfrm>
              <a:off x="8590479" y="4245301"/>
              <a:ext cx="268445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Look Ahead</a:t>
              </a:r>
            </a:p>
          </p:txBody>
        </p:sp>
        <p:sp>
          <p:nvSpPr>
            <p:cNvPr id="7" name="Rounded Rectangle 6">
              <a:extLst>
                <a:ext uri="{FF2B5EF4-FFF2-40B4-BE49-F238E27FC236}">
                  <a16:creationId xmlns:a16="http://schemas.microsoft.com/office/drawing/2014/main" id="{7B525381-D2E6-D1C6-4FD6-EBB4042E4D2A}"/>
                </a:ext>
              </a:extLst>
            </p:cNvPr>
            <p:cNvSpPr/>
            <p:nvPr/>
          </p:nvSpPr>
          <p:spPr bwMode="gray">
            <a:xfrm>
              <a:off x="8682754"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i="0" u="none" baseline="0" dirty="0">
                  <a:solidFill>
                    <a:sysClr val="windowText" lastClr="000000"/>
                  </a:solidFill>
                </a:rPr>
                <a:t>6</a:t>
              </a:r>
            </a:p>
          </p:txBody>
        </p:sp>
        <p:sp>
          <p:nvSpPr>
            <p:cNvPr id="8" name="Rounded Rectangle 7">
              <a:extLst>
                <a:ext uri="{FF2B5EF4-FFF2-40B4-BE49-F238E27FC236}">
                  <a16:creationId xmlns:a16="http://schemas.microsoft.com/office/drawing/2014/main" id="{FA5931BD-4A3F-56A9-D8BE-799BDC48202D}"/>
                </a:ext>
              </a:extLst>
            </p:cNvPr>
            <p:cNvSpPr/>
            <p:nvPr/>
          </p:nvSpPr>
          <p:spPr bwMode="gray">
            <a:xfrm>
              <a:off x="9364950"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u="none" baseline="0" dirty="0">
                  <a:solidFill>
                    <a:sysClr val="windowText" lastClr="000000"/>
                  </a:solidFill>
                </a:rPr>
                <a:t>7</a:t>
              </a:r>
            </a:p>
          </p:txBody>
        </p:sp>
        <p:sp>
          <p:nvSpPr>
            <p:cNvPr id="9" name="Rounded Rectangle 8">
              <a:extLst>
                <a:ext uri="{FF2B5EF4-FFF2-40B4-BE49-F238E27FC236}">
                  <a16:creationId xmlns:a16="http://schemas.microsoft.com/office/drawing/2014/main" id="{A5135457-654D-A76E-5FD4-5F35823270D1}"/>
                </a:ext>
              </a:extLst>
            </p:cNvPr>
            <p:cNvSpPr/>
            <p:nvPr/>
          </p:nvSpPr>
          <p:spPr bwMode="gray">
            <a:xfrm>
              <a:off x="10033451"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8</a:t>
              </a:r>
            </a:p>
          </p:txBody>
        </p:sp>
        <p:sp>
          <p:nvSpPr>
            <p:cNvPr id="10" name="Rounded Rectangle 9">
              <a:extLst>
                <a:ext uri="{FF2B5EF4-FFF2-40B4-BE49-F238E27FC236}">
                  <a16:creationId xmlns:a16="http://schemas.microsoft.com/office/drawing/2014/main" id="{3633319D-3BC0-28DF-B2A8-4B454A8895A4}"/>
                </a:ext>
              </a:extLst>
            </p:cNvPr>
            <p:cNvSpPr/>
            <p:nvPr/>
          </p:nvSpPr>
          <p:spPr bwMode="gray">
            <a:xfrm>
              <a:off x="10701952" y="4669611"/>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9</a:t>
              </a:r>
            </a:p>
          </p:txBody>
        </p:sp>
        <p:cxnSp>
          <p:nvCxnSpPr>
            <p:cNvPr id="11" name="Straight Arrow Connector 10">
              <a:extLst>
                <a:ext uri="{FF2B5EF4-FFF2-40B4-BE49-F238E27FC236}">
                  <a16:creationId xmlns:a16="http://schemas.microsoft.com/office/drawing/2014/main" id="{DC15D5E7-B60D-A107-89A2-462FF7206517}"/>
                </a:ext>
              </a:extLst>
            </p:cNvPr>
            <p:cNvCxnSpPr>
              <a:cxnSpLocks/>
            </p:cNvCxnSpPr>
            <p:nvPr/>
          </p:nvCxnSpPr>
          <p:spPr bwMode="gray">
            <a:xfrm flipH="1">
              <a:off x="9029597" y="3486908"/>
              <a:ext cx="692599" cy="758393"/>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B5A7201-BAC9-D081-4411-CC32CA14791F}"/>
                </a:ext>
              </a:extLst>
            </p:cNvPr>
            <p:cNvCxnSpPr>
              <a:cxnSpLocks/>
            </p:cNvCxnSpPr>
            <p:nvPr/>
          </p:nvCxnSpPr>
          <p:spPr bwMode="gray">
            <a:xfrm flipH="1" flipV="1">
              <a:off x="10255045" y="3490452"/>
              <a:ext cx="721346" cy="754849"/>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AE8CA4-9EF3-6D72-DE36-044E0750DBC6}"/>
                </a:ext>
              </a:extLst>
            </p:cNvPr>
            <p:cNvCxnSpPr>
              <a:cxnSpLocks/>
              <a:stCxn id="7" idx="3"/>
              <a:endCxn id="8" idx="1"/>
            </p:cNvCxnSpPr>
            <p:nvPr/>
          </p:nvCxnSpPr>
          <p:spPr bwMode="gray">
            <a:xfrm>
              <a:off x="9145209" y="4900840"/>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DD830DE-9F28-760E-DFEA-A2D9E1F89BBA}"/>
                </a:ext>
              </a:extLst>
            </p:cNvPr>
            <p:cNvCxnSpPr>
              <a:cxnSpLocks/>
              <a:stCxn id="8" idx="3"/>
              <a:endCxn id="9" idx="1"/>
            </p:cNvCxnSpPr>
            <p:nvPr/>
          </p:nvCxnSpPr>
          <p:spPr bwMode="gray">
            <a:xfrm>
              <a:off x="9827405" y="4900840"/>
              <a:ext cx="206046"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860C9C-25BB-A2C0-FF93-FF7B4114032F}"/>
                </a:ext>
              </a:extLst>
            </p:cNvPr>
            <p:cNvCxnSpPr>
              <a:cxnSpLocks/>
              <a:stCxn id="9" idx="3"/>
              <a:endCxn id="10" idx="1"/>
            </p:cNvCxnSpPr>
            <p:nvPr/>
          </p:nvCxnSpPr>
          <p:spPr bwMode="gray">
            <a:xfrm flipV="1">
              <a:off x="10495906" y="4900839"/>
              <a:ext cx="206046" cy="1"/>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5E9C4815-DA02-6B52-15E8-F7B5C955E5FD}"/>
              </a:ext>
            </a:extLst>
          </p:cNvPr>
          <p:cNvSpPr txBox="1"/>
          <p:nvPr/>
        </p:nvSpPr>
        <p:spPr bwMode="gray">
          <a:xfrm>
            <a:off x="11369634" y="1836795"/>
            <a:ext cx="248466" cy="215444"/>
          </a:xfrm>
          <a:prstGeom prst="rect">
            <a:avLst/>
          </a:prstGeom>
          <a:noFill/>
        </p:spPr>
        <p:txBody>
          <a:bodyPr vert="horz" wrap="none" lIns="0" tIns="0" rIns="0" bIns="0" rtlCol="0">
            <a:spAutoFit/>
          </a:bodyPr>
          <a:lstStyle/>
          <a:p>
            <a:pPr algn="l">
              <a:spcBef>
                <a:spcPts val="600"/>
              </a:spcBef>
            </a:pPr>
            <a:r>
              <a:rPr lang="en-US" sz="1400" b="1" dirty="0"/>
              <a:t>. . .</a:t>
            </a:r>
          </a:p>
        </p:txBody>
      </p:sp>
      <p:sp>
        <p:nvSpPr>
          <p:cNvPr id="27" name="Rectangle 26">
            <a:extLst>
              <a:ext uri="{FF2B5EF4-FFF2-40B4-BE49-F238E27FC236}">
                <a16:creationId xmlns:a16="http://schemas.microsoft.com/office/drawing/2014/main" id="{E1B71305-4482-382E-6680-2F0821EE8E91}"/>
              </a:ext>
            </a:extLst>
          </p:cNvPr>
          <p:cNvSpPr/>
          <p:nvPr/>
        </p:nvSpPr>
        <p:spPr bwMode="gray">
          <a:xfrm>
            <a:off x="8274380" y="2168163"/>
            <a:ext cx="3759200" cy="3824327"/>
          </a:xfrm>
          <a:prstGeom prst="rect">
            <a:avLst/>
          </a:prstGeom>
          <a:solidFill>
            <a:schemeClr val="bg1">
              <a:alpha val="70151"/>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1" name="TextBox 20">
            <a:extLst>
              <a:ext uri="{FF2B5EF4-FFF2-40B4-BE49-F238E27FC236}">
                <a16:creationId xmlns:a16="http://schemas.microsoft.com/office/drawing/2014/main" id="{0794D376-EEBA-C19A-6D83-4066E680C1B6}"/>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sp>
        <p:nvSpPr>
          <p:cNvPr id="26" name="Rectangle 25">
            <a:extLst>
              <a:ext uri="{FF2B5EF4-FFF2-40B4-BE49-F238E27FC236}">
                <a16:creationId xmlns:a16="http://schemas.microsoft.com/office/drawing/2014/main" id="{986026BA-009B-A083-930E-CC393ED58038}"/>
              </a:ext>
            </a:extLst>
          </p:cNvPr>
          <p:cNvSpPr/>
          <p:nvPr/>
        </p:nvSpPr>
        <p:spPr bwMode="gray">
          <a:xfrm>
            <a:off x="8472217" y="967860"/>
            <a:ext cx="3339966" cy="4922279"/>
          </a:xfrm>
          <a:prstGeom prst="rect">
            <a:avLst/>
          </a:prstGeom>
          <a:no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07113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2FFC8-31C7-FB75-B6A4-5E70877A96E8}"/>
              </a:ext>
            </a:extLst>
          </p:cNvPr>
          <p:cNvSpPr>
            <a:spLocks noGrp="1"/>
          </p:cNvSpPr>
          <p:nvPr>
            <p:ph type="title"/>
          </p:nvPr>
        </p:nvSpPr>
        <p:spPr/>
        <p:txBody>
          <a:bodyPr/>
          <a:lstStyle/>
          <a:p>
            <a:r>
              <a:rPr lang="en-US" dirty="0"/>
              <a:t>Soar Problem Space Diagramming</a:t>
            </a:r>
          </a:p>
        </p:txBody>
      </p:sp>
      <p:sp>
        <p:nvSpPr>
          <p:cNvPr id="2" name="Content Placeholder 1">
            <a:extLst>
              <a:ext uri="{FF2B5EF4-FFF2-40B4-BE49-F238E27FC236}">
                <a16:creationId xmlns:a16="http://schemas.microsoft.com/office/drawing/2014/main" id="{366E9458-5544-31CE-57D6-C86B65CA9CDA}"/>
              </a:ext>
            </a:extLst>
          </p:cNvPr>
          <p:cNvSpPr>
            <a:spLocks noGrp="1"/>
          </p:cNvSpPr>
          <p:nvPr>
            <p:ph idx="1"/>
          </p:nvPr>
        </p:nvSpPr>
        <p:spPr>
          <a:xfrm>
            <a:off x="1524000" y="2214081"/>
            <a:ext cx="9144000" cy="3866784"/>
          </a:xfrm>
        </p:spPr>
        <p:txBody>
          <a:bodyPr>
            <a:normAutofit/>
          </a:bodyPr>
          <a:lstStyle/>
          <a:p>
            <a:r>
              <a:rPr lang="en-US" dirty="0"/>
              <a:t>Hierarchical task composition helps us understand what we want a Soar agent to do.</a:t>
            </a:r>
          </a:p>
          <a:p>
            <a:pPr marL="285750" indent="-285750">
              <a:buFont typeface="Arial" panose="020B0604020202020204" pitchFamily="34" charset="0"/>
              <a:buChar char="•"/>
            </a:pPr>
            <a:r>
              <a:rPr lang="en-US" dirty="0"/>
              <a:t>We describe the task in terms of </a:t>
            </a:r>
            <a:r>
              <a:rPr lang="en-US" b="1" i="1" dirty="0"/>
              <a:t>problems and subproblems.</a:t>
            </a:r>
          </a:p>
          <a:p>
            <a:pPr marL="285750" indent="-285750">
              <a:buFont typeface="Arial" panose="020B0604020202020204" pitchFamily="34" charset="0"/>
              <a:buChar char="•"/>
            </a:pPr>
            <a:r>
              <a:rPr lang="en-US" dirty="0"/>
              <a:t>We can diagram the maze task operators to help plan (as shown below).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diagram could show any number of </a:t>
            </a:r>
            <a:br>
              <a:rPr lang="en-US" dirty="0"/>
            </a:br>
            <a:r>
              <a:rPr lang="en-US" dirty="0"/>
              <a:t>subproblems per problem, as needed.</a:t>
            </a:r>
          </a:p>
        </p:txBody>
      </p:sp>
      <p:grpSp>
        <p:nvGrpSpPr>
          <p:cNvPr id="29" name="Group 28">
            <a:extLst>
              <a:ext uri="{FF2B5EF4-FFF2-40B4-BE49-F238E27FC236}">
                <a16:creationId xmlns:a16="http://schemas.microsoft.com/office/drawing/2014/main" id="{6E794DF5-91C9-1BE8-415D-E98703CEDA8F}"/>
              </a:ext>
            </a:extLst>
          </p:cNvPr>
          <p:cNvGrpSpPr/>
          <p:nvPr/>
        </p:nvGrpSpPr>
        <p:grpSpPr>
          <a:xfrm>
            <a:off x="1359131" y="3499181"/>
            <a:ext cx="9473738" cy="1359956"/>
            <a:chOff x="1519729" y="3840479"/>
            <a:chExt cx="9473738" cy="1359956"/>
          </a:xfrm>
        </p:grpSpPr>
        <p:grpSp>
          <p:nvGrpSpPr>
            <p:cNvPr id="6" name="Group 5">
              <a:extLst>
                <a:ext uri="{FF2B5EF4-FFF2-40B4-BE49-F238E27FC236}">
                  <a16:creationId xmlns:a16="http://schemas.microsoft.com/office/drawing/2014/main" id="{6BFEBFC2-68D8-5153-C366-C84F52A14CB9}"/>
                </a:ext>
              </a:extLst>
            </p:cNvPr>
            <p:cNvGrpSpPr/>
            <p:nvPr/>
          </p:nvGrpSpPr>
          <p:grpSpPr>
            <a:xfrm>
              <a:off x="1519729" y="3840479"/>
              <a:ext cx="1506356" cy="1359956"/>
              <a:chOff x="4189941" y="3917481"/>
              <a:chExt cx="1506356" cy="1359956"/>
            </a:xfrm>
          </p:grpSpPr>
          <p:sp>
            <p:nvSpPr>
              <p:cNvPr id="4" name="Triangle 3">
                <a:extLst>
                  <a:ext uri="{FF2B5EF4-FFF2-40B4-BE49-F238E27FC236}">
                    <a16:creationId xmlns:a16="http://schemas.microsoft.com/office/drawing/2014/main" id="{AF91BCE7-7062-A04B-3455-70DED03AAA25}"/>
                  </a:ext>
                </a:extLst>
              </p:cNvPr>
              <p:cNvSpPr/>
              <p:nvPr/>
            </p:nvSpPr>
            <p:spPr bwMode="gray">
              <a:xfrm rot="16200000">
                <a:off x="4263141" y="3844281"/>
                <a:ext cx="1359956" cy="1506356"/>
              </a:xfrm>
              <a:prstGeom prst="triangl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9144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tx1">
                      <a:lumMod val="50000"/>
                    </a:schemeClr>
                  </a:solidFill>
                </a:endParaRPr>
              </a:p>
            </p:txBody>
          </p:sp>
          <p:sp>
            <p:nvSpPr>
              <p:cNvPr id="5" name="TextBox 4">
                <a:extLst>
                  <a:ext uri="{FF2B5EF4-FFF2-40B4-BE49-F238E27FC236}">
                    <a16:creationId xmlns:a16="http://schemas.microsoft.com/office/drawing/2014/main" id="{3EF8A1CF-8806-C657-98FE-B66721D72DFC}"/>
                  </a:ext>
                </a:extLst>
              </p:cNvPr>
              <p:cNvSpPr txBox="1"/>
              <p:nvPr/>
            </p:nvSpPr>
            <p:spPr bwMode="gray">
              <a:xfrm>
                <a:off x="4666389" y="4320461"/>
                <a:ext cx="1001027" cy="553998"/>
              </a:xfrm>
              <a:prstGeom prst="rect">
                <a:avLst/>
              </a:prstGeom>
              <a:noFill/>
            </p:spPr>
            <p:txBody>
              <a:bodyPr vert="horz" wrap="square" lIns="0" tIns="0" rIns="0" bIns="0" rtlCol="0">
                <a:spAutoFit/>
              </a:bodyPr>
              <a:lstStyle/>
              <a:p>
                <a:pPr algn="ctr">
                  <a:spcBef>
                    <a:spcPts val="600"/>
                  </a:spcBef>
                </a:pPr>
                <a:r>
                  <a:rPr lang="en-US" b="1" dirty="0">
                    <a:solidFill>
                      <a:schemeClr val="accent6"/>
                    </a:solidFill>
                  </a:rPr>
                  <a:t>Navigate Maze</a:t>
                </a:r>
              </a:p>
            </p:txBody>
          </p:sp>
        </p:grpSp>
        <p:grpSp>
          <p:nvGrpSpPr>
            <p:cNvPr id="7" name="Group 6">
              <a:extLst>
                <a:ext uri="{FF2B5EF4-FFF2-40B4-BE49-F238E27FC236}">
                  <a16:creationId xmlns:a16="http://schemas.microsoft.com/office/drawing/2014/main" id="{F0B6196A-D6B0-71FD-3004-7C3387BBB56F}"/>
                </a:ext>
              </a:extLst>
            </p:cNvPr>
            <p:cNvGrpSpPr/>
            <p:nvPr/>
          </p:nvGrpSpPr>
          <p:grpSpPr>
            <a:xfrm>
              <a:off x="4430568" y="3840479"/>
              <a:ext cx="1506356" cy="1359956"/>
              <a:chOff x="3441034" y="3917481"/>
              <a:chExt cx="1506356" cy="1359956"/>
            </a:xfrm>
          </p:grpSpPr>
          <p:sp>
            <p:nvSpPr>
              <p:cNvPr id="8" name="Triangle 7">
                <a:extLst>
                  <a:ext uri="{FF2B5EF4-FFF2-40B4-BE49-F238E27FC236}">
                    <a16:creationId xmlns:a16="http://schemas.microsoft.com/office/drawing/2014/main" id="{325331AC-5041-64B7-2B69-D01826120BB1}"/>
                  </a:ext>
                </a:extLst>
              </p:cNvPr>
              <p:cNvSpPr/>
              <p:nvPr/>
            </p:nvSpPr>
            <p:spPr bwMode="gray">
              <a:xfrm rot="16200000">
                <a:off x="3514234" y="3844281"/>
                <a:ext cx="1359956" cy="1506356"/>
              </a:xfrm>
              <a:prstGeom prst="triangl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9144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tx1">
                      <a:lumMod val="50000"/>
                    </a:schemeClr>
                  </a:solidFill>
                </a:endParaRPr>
              </a:p>
            </p:txBody>
          </p:sp>
          <p:sp>
            <p:nvSpPr>
              <p:cNvPr id="9" name="TextBox 8">
                <a:extLst>
                  <a:ext uri="{FF2B5EF4-FFF2-40B4-BE49-F238E27FC236}">
                    <a16:creationId xmlns:a16="http://schemas.microsoft.com/office/drawing/2014/main" id="{B61460DB-73BA-5AAC-0E1D-9114F025049C}"/>
                  </a:ext>
                </a:extLst>
              </p:cNvPr>
              <p:cNvSpPr txBox="1"/>
              <p:nvPr/>
            </p:nvSpPr>
            <p:spPr bwMode="gray">
              <a:xfrm>
                <a:off x="3917482" y="4320461"/>
                <a:ext cx="1001027" cy="553998"/>
              </a:xfrm>
              <a:prstGeom prst="rect">
                <a:avLst/>
              </a:prstGeom>
              <a:noFill/>
            </p:spPr>
            <p:txBody>
              <a:bodyPr vert="horz" wrap="square" lIns="0" tIns="0" rIns="0" bIns="0" rtlCol="0">
                <a:spAutoFit/>
              </a:bodyPr>
              <a:lstStyle/>
              <a:p>
                <a:pPr algn="ctr">
                  <a:spcBef>
                    <a:spcPts val="600"/>
                  </a:spcBef>
                </a:pPr>
                <a:r>
                  <a:rPr lang="en-US" b="1" dirty="0">
                    <a:solidFill>
                      <a:schemeClr val="accent6"/>
                    </a:solidFill>
                  </a:rPr>
                  <a:t>Evaluate</a:t>
                </a:r>
                <a:br>
                  <a:rPr lang="en-US" b="1" dirty="0">
                    <a:solidFill>
                      <a:schemeClr val="accent6"/>
                    </a:solidFill>
                  </a:rPr>
                </a:br>
                <a:r>
                  <a:rPr lang="en-US" b="1" dirty="0">
                    <a:solidFill>
                      <a:schemeClr val="accent6"/>
                    </a:solidFill>
                  </a:rPr>
                  <a:t>Paths</a:t>
                </a:r>
              </a:p>
            </p:txBody>
          </p:sp>
        </p:grpSp>
        <p:sp>
          <p:nvSpPr>
            <p:cNvPr id="10" name="TextBox 9">
              <a:extLst>
                <a:ext uri="{FF2B5EF4-FFF2-40B4-BE49-F238E27FC236}">
                  <a16:creationId xmlns:a16="http://schemas.microsoft.com/office/drawing/2014/main" id="{0888AD5E-F59E-36DE-0D3E-DCE36AA0DFEB}"/>
                </a:ext>
              </a:extLst>
            </p:cNvPr>
            <p:cNvSpPr txBox="1"/>
            <p:nvPr/>
          </p:nvSpPr>
          <p:spPr bwMode="gray">
            <a:xfrm>
              <a:off x="3161465" y="4412734"/>
              <a:ext cx="607782" cy="215444"/>
            </a:xfrm>
            <a:prstGeom prst="rect">
              <a:avLst/>
            </a:prstGeom>
            <a:noFill/>
          </p:spPr>
          <p:txBody>
            <a:bodyPr vert="horz" wrap="square" lIns="0" tIns="0" rIns="0" bIns="0" rtlCol="0">
              <a:spAutoFit/>
            </a:bodyPr>
            <a:lstStyle/>
            <a:p>
              <a:pPr algn="l">
                <a:spcBef>
                  <a:spcPts val="600"/>
                </a:spcBef>
              </a:pPr>
              <a:r>
                <a:rPr lang="en-US" sz="1400" dirty="0"/>
                <a:t>(move)</a:t>
              </a:r>
            </a:p>
          </p:txBody>
        </p:sp>
        <p:sp>
          <p:nvSpPr>
            <p:cNvPr id="11" name="TextBox 10">
              <a:extLst>
                <a:ext uri="{FF2B5EF4-FFF2-40B4-BE49-F238E27FC236}">
                  <a16:creationId xmlns:a16="http://schemas.microsoft.com/office/drawing/2014/main" id="{9C0701C2-647D-5148-9F6A-D2AF0ACB46BE}"/>
                </a:ext>
              </a:extLst>
            </p:cNvPr>
            <p:cNvSpPr txBox="1"/>
            <p:nvPr/>
          </p:nvSpPr>
          <p:spPr bwMode="gray">
            <a:xfrm>
              <a:off x="6074290" y="4412734"/>
              <a:ext cx="1240646" cy="215444"/>
            </a:xfrm>
            <a:prstGeom prst="rect">
              <a:avLst/>
            </a:prstGeom>
            <a:noFill/>
          </p:spPr>
          <p:txBody>
            <a:bodyPr vert="horz" wrap="square" lIns="0" tIns="0" rIns="0" bIns="0" rtlCol="0">
              <a:spAutoFit/>
            </a:bodyPr>
            <a:lstStyle/>
            <a:p>
              <a:pPr algn="l">
                <a:spcBef>
                  <a:spcPts val="600"/>
                </a:spcBef>
              </a:pPr>
              <a:r>
                <a:rPr lang="en-US" sz="1400" dirty="0"/>
                <a:t>(evaluate-path)</a:t>
              </a:r>
            </a:p>
          </p:txBody>
        </p:sp>
        <p:grpSp>
          <p:nvGrpSpPr>
            <p:cNvPr id="12" name="Group 11">
              <a:extLst>
                <a:ext uri="{FF2B5EF4-FFF2-40B4-BE49-F238E27FC236}">
                  <a16:creationId xmlns:a16="http://schemas.microsoft.com/office/drawing/2014/main" id="{3A8C713C-7970-03F1-9D73-D492D948476F}"/>
                </a:ext>
              </a:extLst>
            </p:cNvPr>
            <p:cNvGrpSpPr/>
            <p:nvPr/>
          </p:nvGrpSpPr>
          <p:grpSpPr>
            <a:xfrm>
              <a:off x="8455269" y="3840479"/>
              <a:ext cx="1506356" cy="1359956"/>
              <a:chOff x="3441034" y="3917481"/>
              <a:chExt cx="1506356" cy="1359956"/>
            </a:xfrm>
          </p:grpSpPr>
          <p:sp>
            <p:nvSpPr>
              <p:cNvPr id="13" name="Triangle 12">
                <a:extLst>
                  <a:ext uri="{FF2B5EF4-FFF2-40B4-BE49-F238E27FC236}">
                    <a16:creationId xmlns:a16="http://schemas.microsoft.com/office/drawing/2014/main" id="{8C987AF8-863E-CB4E-11AD-E39F3E4AA9BD}"/>
                  </a:ext>
                </a:extLst>
              </p:cNvPr>
              <p:cNvSpPr/>
              <p:nvPr/>
            </p:nvSpPr>
            <p:spPr bwMode="gray">
              <a:xfrm rot="16200000">
                <a:off x="3514234" y="3844281"/>
                <a:ext cx="1359956" cy="1506356"/>
              </a:xfrm>
              <a:prstGeom prst="triangl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9144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tx1">
                      <a:lumMod val="50000"/>
                    </a:schemeClr>
                  </a:solidFill>
                </a:endParaRPr>
              </a:p>
            </p:txBody>
          </p:sp>
          <p:sp>
            <p:nvSpPr>
              <p:cNvPr id="14" name="TextBox 13">
                <a:extLst>
                  <a:ext uri="{FF2B5EF4-FFF2-40B4-BE49-F238E27FC236}">
                    <a16:creationId xmlns:a16="http://schemas.microsoft.com/office/drawing/2014/main" id="{6D424F62-964E-2AEF-FCB2-688658A0B5BC}"/>
                  </a:ext>
                </a:extLst>
              </p:cNvPr>
              <p:cNvSpPr txBox="1"/>
              <p:nvPr/>
            </p:nvSpPr>
            <p:spPr bwMode="gray">
              <a:xfrm>
                <a:off x="3917482" y="4320461"/>
                <a:ext cx="1001027" cy="553998"/>
              </a:xfrm>
              <a:prstGeom prst="rect">
                <a:avLst/>
              </a:prstGeom>
              <a:noFill/>
            </p:spPr>
            <p:txBody>
              <a:bodyPr vert="horz" wrap="square" lIns="0" tIns="0" rIns="0" bIns="0" rtlCol="0">
                <a:spAutoFit/>
              </a:bodyPr>
              <a:lstStyle/>
              <a:p>
                <a:pPr algn="ctr">
                  <a:spcBef>
                    <a:spcPts val="600"/>
                  </a:spcBef>
                </a:pPr>
                <a:r>
                  <a:rPr lang="en-US" b="1" dirty="0">
                    <a:solidFill>
                      <a:schemeClr val="accent6"/>
                    </a:solidFill>
                  </a:rPr>
                  <a:t>Look</a:t>
                </a:r>
                <a:br>
                  <a:rPr lang="en-US" b="1" dirty="0">
                    <a:solidFill>
                      <a:schemeClr val="accent6"/>
                    </a:solidFill>
                  </a:rPr>
                </a:br>
                <a:r>
                  <a:rPr lang="en-US" b="1" dirty="0">
                    <a:solidFill>
                      <a:schemeClr val="accent6"/>
                    </a:solidFill>
                  </a:rPr>
                  <a:t>Ahead</a:t>
                </a:r>
              </a:p>
            </p:txBody>
          </p:sp>
        </p:grpSp>
        <p:sp>
          <p:nvSpPr>
            <p:cNvPr id="15" name="TextBox 14">
              <a:extLst>
                <a:ext uri="{FF2B5EF4-FFF2-40B4-BE49-F238E27FC236}">
                  <a16:creationId xmlns:a16="http://schemas.microsoft.com/office/drawing/2014/main" id="{412ADB79-DD45-419E-876B-DE0F1D1598AA}"/>
                </a:ext>
              </a:extLst>
            </p:cNvPr>
            <p:cNvSpPr txBox="1"/>
            <p:nvPr/>
          </p:nvSpPr>
          <p:spPr bwMode="gray">
            <a:xfrm>
              <a:off x="10098991" y="4412734"/>
              <a:ext cx="894476" cy="215444"/>
            </a:xfrm>
            <a:prstGeom prst="rect">
              <a:avLst/>
            </a:prstGeom>
            <a:noFill/>
          </p:spPr>
          <p:txBody>
            <a:bodyPr vert="horz" wrap="none" lIns="0" tIns="0" rIns="0" bIns="0" rtlCol="0">
              <a:spAutoFit/>
            </a:bodyPr>
            <a:lstStyle/>
            <a:p>
              <a:pPr algn="l">
                <a:spcBef>
                  <a:spcPts val="600"/>
                </a:spcBef>
              </a:pPr>
              <a:r>
                <a:rPr lang="en-US" sz="1400" dirty="0"/>
                <a:t>(scan-next)</a:t>
              </a:r>
            </a:p>
          </p:txBody>
        </p:sp>
        <p:cxnSp>
          <p:nvCxnSpPr>
            <p:cNvPr id="17" name="Straight Arrow Connector 16">
              <a:extLst>
                <a:ext uri="{FF2B5EF4-FFF2-40B4-BE49-F238E27FC236}">
                  <a16:creationId xmlns:a16="http://schemas.microsoft.com/office/drawing/2014/main" id="{7102A3E9-4193-00E1-1841-EB3DC2521D65}"/>
                </a:ext>
              </a:extLst>
            </p:cNvPr>
            <p:cNvCxnSpPr>
              <a:cxnSpLocks/>
              <a:stCxn id="10" idx="3"/>
              <a:endCxn id="8" idx="0"/>
            </p:cNvCxnSpPr>
            <p:nvPr/>
          </p:nvCxnSpPr>
          <p:spPr bwMode="gray">
            <a:xfrm>
              <a:off x="3769247" y="4520456"/>
              <a:ext cx="661321" cy="1"/>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F4B982-D08F-9AFC-2644-869D5621AFDB}"/>
                </a:ext>
              </a:extLst>
            </p:cNvPr>
            <p:cNvCxnSpPr>
              <a:cxnSpLocks/>
              <a:stCxn id="11" idx="3"/>
              <a:endCxn id="13" idx="0"/>
            </p:cNvCxnSpPr>
            <p:nvPr/>
          </p:nvCxnSpPr>
          <p:spPr bwMode="gray">
            <a:xfrm>
              <a:off x="7314936" y="4520456"/>
              <a:ext cx="1140333" cy="1"/>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BF17D7-D50B-CEA6-E81D-506508AE80E9}"/>
                </a:ext>
              </a:extLst>
            </p:cNvPr>
            <p:cNvSpPr txBox="1"/>
            <p:nvPr/>
          </p:nvSpPr>
          <p:spPr bwMode="gray">
            <a:xfrm>
              <a:off x="3954120" y="4253670"/>
              <a:ext cx="189154" cy="215444"/>
            </a:xfrm>
            <a:prstGeom prst="rect">
              <a:avLst/>
            </a:prstGeom>
            <a:noFill/>
          </p:spPr>
          <p:txBody>
            <a:bodyPr vert="horz" wrap="none" lIns="0" tIns="0" rIns="0" bIns="0" rtlCol="0">
              <a:spAutoFit/>
            </a:bodyPr>
            <a:lstStyle/>
            <a:p>
              <a:pPr algn="l">
                <a:spcBef>
                  <a:spcPts val="600"/>
                </a:spcBef>
              </a:pPr>
              <a:r>
                <a:rPr lang="en-US" sz="1400" i="1" dirty="0"/>
                <a:t>tie</a:t>
              </a:r>
            </a:p>
          </p:txBody>
        </p:sp>
        <p:sp>
          <p:nvSpPr>
            <p:cNvPr id="25" name="TextBox 24">
              <a:extLst>
                <a:ext uri="{FF2B5EF4-FFF2-40B4-BE49-F238E27FC236}">
                  <a16:creationId xmlns:a16="http://schemas.microsoft.com/office/drawing/2014/main" id="{405EDF20-40C3-2DB8-B3F9-CE1E069C7898}"/>
                </a:ext>
              </a:extLst>
            </p:cNvPr>
            <p:cNvSpPr txBox="1"/>
            <p:nvPr/>
          </p:nvSpPr>
          <p:spPr bwMode="gray">
            <a:xfrm>
              <a:off x="7362021" y="4253670"/>
              <a:ext cx="1093248" cy="215444"/>
            </a:xfrm>
            <a:prstGeom prst="rect">
              <a:avLst/>
            </a:prstGeom>
            <a:noFill/>
          </p:spPr>
          <p:txBody>
            <a:bodyPr vert="horz" wrap="none" lIns="0" tIns="0" rIns="0" bIns="0" rtlCol="0">
              <a:spAutoFit/>
            </a:bodyPr>
            <a:lstStyle/>
            <a:p>
              <a:pPr algn="l">
                <a:spcBef>
                  <a:spcPts val="600"/>
                </a:spcBef>
              </a:pPr>
              <a:r>
                <a:rPr lang="en-US" sz="1400" i="1" dirty="0"/>
                <a:t>op no-change</a:t>
              </a:r>
            </a:p>
          </p:txBody>
        </p:sp>
      </p:grpSp>
      <p:grpSp>
        <p:nvGrpSpPr>
          <p:cNvPr id="56" name="Group 55">
            <a:extLst>
              <a:ext uri="{FF2B5EF4-FFF2-40B4-BE49-F238E27FC236}">
                <a16:creationId xmlns:a16="http://schemas.microsoft.com/office/drawing/2014/main" id="{A986D7AA-A515-BA90-60A7-51FF648D8A5B}"/>
              </a:ext>
            </a:extLst>
          </p:cNvPr>
          <p:cNvGrpSpPr/>
          <p:nvPr/>
        </p:nvGrpSpPr>
        <p:grpSpPr>
          <a:xfrm>
            <a:off x="2054659" y="3631208"/>
            <a:ext cx="8450442" cy="1474150"/>
            <a:chOff x="1152727" y="2881049"/>
            <a:chExt cx="8450442" cy="1474150"/>
          </a:xfrm>
        </p:grpSpPr>
        <p:sp>
          <p:nvSpPr>
            <p:cNvPr id="42" name="TextBox 41">
              <a:extLst>
                <a:ext uri="{FF2B5EF4-FFF2-40B4-BE49-F238E27FC236}">
                  <a16:creationId xmlns:a16="http://schemas.microsoft.com/office/drawing/2014/main" id="{4A63BF35-826E-D263-5348-77697EB225B6}"/>
                </a:ext>
              </a:extLst>
            </p:cNvPr>
            <p:cNvSpPr txBox="1"/>
            <p:nvPr/>
          </p:nvSpPr>
          <p:spPr bwMode="gray">
            <a:xfrm>
              <a:off x="1152727" y="3862756"/>
              <a:ext cx="227626" cy="492443"/>
            </a:xfrm>
            <a:prstGeom prst="rect">
              <a:avLst/>
            </a:prstGeom>
            <a:noFill/>
          </p:spPr>
          <p:txBody>
            <a:bodyPr vert="horz" wrap="none" lIns="0" tIns="0" rIns="0" bIns="0" rtlCol="0">
              <a:spAutoFit/>
            </a:bodyPr>
            <a:lstStyle/>
            <a:p>
              <a:pPr algn="ctr">
                <a:spcBef>
                  <a:spcPts val="600"/>
                </a:spcBef>
              </a:pPr>
              <a:r>
                <a:rPr lang="en-US" sz="3200" b="1" dirty="0">
                  <a:solidFill>
                    <a:schemeClr val="tx2"/>
                  </a:solidFill>
                </a:rPr>
                <a:t>1</a:t>
              </a:r>
            </a:p>
          </p:txBody>
        </p:sp>
        <p:sp>
          <p:nvSpPr>
            <p:cNvPr id="43" name="TextBox 42">
              <a:extLst>
                <a:ext uri="{FF2B5EF4-FFF2-40B4-BE49-F238E27FC236}">
                  <a16:creationId xmlns:a16="http://schemas.microsoft.com/office/drawing/2014/main" id="{F80D69E9-68DA-FA97-5F02-66A5D43EA26D}"/>
                </a:ext>
              </a:extLst>
            </p:cNvPr>
            <p:cNvSpPr txBox="1"/>
            <p:nvPr/>
          </p:nvSpPr>
          <p:spPr bwMode="gray">
            <a:xfrm>
              <a:off x="4117373" y="3862756"/>
              <a:ext cx="227626" cy="492443"/>
            </a:xfrm>
            <a:prstGeom prst="rect">
              <a:avLst/>
            </a:prstGeom>
            <a:noFill/>
          </p:spPr>
          <p:txBody>
            <a:bodyPr vert="horz" wrap="none" lIns="0" tIns="0" rIns="0" bIns="0" rtlCol="0">
              <a:spAutoFit/>
            </a:bodyPr>
            <a:lstStyle/>
            <a:p>
              <a:pPr algn="ctr">
                <a:spcBef>
                  <a:spcPts val="600"/>
                </a:spcBef>
              </a:pPr>
              <a:r>
                <a:rPr lang="en-US" sz="3200" b="1" dirty="0">
                  <a:solidFill>
                    <a:schemeClr val="tx2"/>
                  </a:solidFill>
                </a:rPr>
                <a:t>1</a:t>
              </a:r>
            </a:p>
          </p:txBody>
        </p:sp>
        <p:sp>
          <p:nvSpPr>
            <p:cNvPr id="44" name="TextBox 43">
              <a:extLst>
                <a:ext uri="{FF2B5EF4-FFF2-40B4-BE49-F238E27FC236}">
                  <a16:creationId xmlns:a16="http://schemas.microsoft.com/office/drawing/2014/main" id="{03A13D1B-276E-106A-53B2-A61797FE5703}"/>
                </a:ext>
              </a:extLst>
            </p:cNvPr>
            <p:cNvSpPr txBox="1"/>
            <p:nvPr/>
          </p:nvSpPr>
          <p:spPr bwMode="gray">
            <a:xfrm>
              <a:off x="8142074" y="3862756"/>
              <a:ext cx="227626" cy="492443"/>
            </a:xfrm>
            <a:prstGeom prst="rect">
              <a:avLst/>
            </a:prstGeom>
            <a:noFill/>
          </p:spPr>
          <p:txBody>
            <a:bodyPr vert="horz" wrap="none" lIns="0" tIns="0" rIns="0" bIns="0" rtlCol="0">
              <a:spAutoFit/>
            </a:bodyPr>
            <a:lstStyle/>
            <a:p>
              <a:pPr algn="ctr">
                <a:spcBef>
                  <a:spcPts val="600"/>
                </a:spcBef>
              </a:pPr>
              <a:r>
                <a:rPr lang="en-US" sz="3200" b="1" dirty="0">
                  <a:solidFill>
                    <a:schemeClr val="tx2"/>
                  </a:solidFill>
                </a:rPr>
                <a:t>1</a:t>
              </a:r>
            </a:p>
          </p:txBody>
        </p:sp>
        <p:sp>
          <p:nvSpPr>
            <p:cNvPr id="45" name="TextBox 44">
              <a:extLst>
                <a:ext uri="{FF2B5EF4-FFF2-40B4-BE49-F238E27FC236}">
                  <a16:creationId xmlns:a16="http://schemas.microsoft.com/office/drawing/2014/main" id="{AA36B5B9-7A9C-6E55-6109-D5877B5E2C07}"/>
                </a:ext>
              </a:extLst>
            </p:cNvPr>
            <p:cNvSpPr txBox="1"/>
            <p:nvPr/>
          </p:nvSpPr>
          <p:spPr bwMode="gray">
            <a:xfrm>
              <a:off x="2876262" y="3444866"/>
              <a:ext cx="227626" cy="492443"/>
            </a:xfrm>
            <a:prstGeom prst="rect">
              <a:avLst/>
            </a:prstGeom>
            <a:noFill/>
          </p:spPr>
          <p:txBody>
            <a:bodyPr vert="horz" wrap="square" lIns="0" tIns="0" rIns="0" bIns="0" rtlCol="0">
              <a:spAutoFit/>
            </a:bodyPr>
            <a:lstStyle/>
            <a:p>
              <a:pPr algn="ctr">
                <a:spcBef>
                  <a:spcPts val="600"/>
                </a:spcBef>
              </a:pPr>
              <a:r>
                <a:rPr lang="en-US" sz="3200" b="1" dirty="0">
                  <a:solidFill>
                    <a:schemeClr val="tx2"/>
                  </a:solidFill>
                </a:rPr>
                <a:t>3</a:t>
              </a:r>
            </a:p>
          </p:txBody>
        </p:sp>
        <p:sp>
          <p:nvSpPr>
            <p:cNvPr id="46" name="TextBox 45">
              <a:extLst>
                <a:ext uri="{FF2B5EF4-FFF2-40B4-BE49-F238E27FC236}">
                  <a16:creationId xmlns:a16="http://schemas.microsoft.com/office/drawing/2014/main" id="{B27397E6-C1F8-FF5A-F1EF-A661480FD694}"/>
                </a:ext>
              </a:extLst>
            </p:cNvPr>
            <p:cNvSpPr txBox="1"/>
            <p:nvPr/>
          </p:nvSpPr>
          <p:spPr bwMode="gray">
            <a:xfrm>
              <a:off x="9375543" y="2881049"/>
              <a:ext cx="227626" cy="492443"/>
            </a:xfrm>
            <a:prstGeom prst="rect">
              <a:avLst/>
            </a:prstGeom>
            <a:noFill/>
          </p:spPr>
          <p:txBody>
            <a:bodyPr vert="horz" wrap="none" lIns="0" tIns="0" rIns="0" bIns="0" rtlCol="0">
              <a:spAutoFit/>
            </a:bodyPr>
            <a:lstStyle/>
            <a:p>
              <a:pPr algn="ctr">
                <a:spcBef>
                  <a:spcPts val="600"/>
                </a:spcBef>
              </a:pPr>
              <a:r>
                <a:rPr lang="en-US" sz="3200" b="1" dirty="0">
                  <a:solidFill>
                    <a:schemeClr val="tx2"/>
                  </a:solidFill>
                </a:rPr>
                <a:t>2</a:t>
              </a:r>
            </a:p>
          </p:txBody>
        </p:sp>
        <p:sp>
          <p:nvSpPr>
            <p:cNvPr id="47" name="TextBox 46">
              <a:extLst>
                <a:ext uri="{FF2B5EF4-FFF2-40B4-BE49-F238E27FC236}">
                  <a16:creationId xmlns:a16="http://schemas.microsoft.com/office/drawing/2014/main" id="{55B56AB6-A8F8-C94F-0A96-D4BE855CCFCD}"/>
                </a:ext>
              </a:extLst>
            </p:cNvPr>
            <p:cNvSpPr txBox="1"/>
            <p:nvPr/>
          </p:nvSpPr>
          <p:spPr bwMode="gray">
            <a:xfrm>
              <a:off x="5465278" y="2881049"/>
              <a:ext cx="227626" cy="492443"/>
            </a:xfrm>
            <a:prstGeom prst="rect">
              <a:avLst/>
            </a:prstGeom>
            <a:noFill/>
          </p:spPr>
          <p:txBody>
            <a:bodyPr vert="horz" wrap="none" lIns="0" tIns="0" rIns="0" bIns="0" rtlCol="0">
              <a:spAutoFit/>
            </a:bodyPr>
            <a:lstStyle/>
            <a:p>
              <a:pPr algn="ctr">
                <a:spcBef>
                  <a:spcPts val="600"/>
                </a:spcBef>
              </a:pPr>
              <a:r>
                <a:rPr lang="en-US" sz="3200" b="1" dirty="0">
                  <a:solidFill>
                    <a:schemeClr val="tx2"/>
                  </a:solidFill>
                </a:rPr>
                <a:t>2</a:t>
              </a:r>
            </a:p>
          </p:txBody>
        </p:sp>
        <p:sp>
          <p:nvSpPr>
            <p:cNvPr id="48" name="TextBox 47">
              <a:extLst>
                <a:ext uri="{FF2B5EF4-FFF2-40B4-BE49-F238E27FC236}">
                  <a16:creationId xmlns:a16="http://schemas.microsoft.com/office/drawing/2014/main" id="{2B392D2B-F306-1D61-AE6C-4D9CBC5C3952}"/>
                </a:ext>
              </a:extLst>
            </p:cNvPr>
            <p:cNvSpPr txBox="1"/>
            <p:nvPr/>
          </p:nvSpPr>
          <p:spPr bwMode="gray">
            <a:xfrm>
              <a:off x="2277214" y="2881049"/>
              <a:ext cx="227626" cy="492443"/>
            </a:xfrm>
            <a:prstGeom prst="rect">
              <a:avLst/>
            </a:prstGeom>
            <a:noFill/>
          </p:spPr>
          <p:txBody>
            <a:bodyPr vert="horz" wrap="none" lIns="0" tIns="0" rIns="0" bIns="0" rtlCol="0">
              <a:spAutoFit/>
            </a:bodyPr>
            <a:lstStyle/>
            <a:p>
              <a:pPr algn="ctr">
                <a:spcBef>
                  <a:spcPts val="600"/>
                </a:spcBef>
              </a:pPr>
              <a:r>
                <a:rPr lang="en-US" sz="3200" b="1" dirty="0">
                  <a:solidFill>
                    <a:schemeClr val="tx2"/>
                  </a:solidFill>
                </a:rPr>
                <a:t>2</a:t>
              </a:r>
            </a:p>
          </p:txBody>
        </p:sp>
        <p:sp>
          <p:nvSpPr>
            <p:cNvPr id="49" name="TextBox 48">
              <a:extLst>
                <a:ext uri="{FF2B5EF4-FFF2-40B4-BE49-F238E27FC236}">
                  <a16:creationId xmlns:a16="http://schemas.microsoft.com/office/drawing/2014/main" id="{A3D34CB6-49BA-060E-8EFF-BE97AB390028}"/>
                </a:ext>
              </a:extLst>
            </p:cNvPr>
            <p:cNvSpPr txBox="1"/>
            <p:nvPr/>
          </p:nvSpPr>
          <p:spPr bwMode="gray">
            <a:xfrm>
              <a:off x="6654347" y="3444866"/>
              <a:ext cx="227626" cy="492443"/>
            </a:xfrm>
            <a:prstGeom prst="rect">
              <a:avLst/>
            </a:prstGeom>
            <a:noFill/>
          </p:spPr>
          <p:txBody>
            <a:bodyPr vert="horz" wrap="square" lIns="0" tIns="0" rIns="0" bIns="0" rtlCol="0">
              <a:spAutoFit/>
            </a:bodyPr>
            <a:lstStyle/>
            <a:p>
              <a:pPr algn="ctr">
                <a:spcBef>
                  <a:spcPts val="600"/>
                </a:spcBef>
              </a:pPr>
              <a:r>
                <a:rPr lang="en-US" sz="3200" b="1" dirty="0">
                  <a:solidFill>
                    <a:schemeClr val="tx2"/>
                  </a:solidFill>
                </a:rPr>
                <a:t>3</a:t>
              </a:r>
            </a:p>
          </p:txBody>
        </p:sp>
      </p:grpSp>
      <p:grpSp>
        <p:nvGrpSpPr>
          <p:cNvPr id="55" name="Group 54">
            <a:extLst>
              <a:ext uri="{FF2B5EF4-FFF2-40B4-BE49-F238E27FC236}">
                <a16:creationId xmlns:a16="http://schemas.microsoft.com/office/drawing/2014/main" id="{316FC2AA-7BBA-6ACB-F33F-BF0089324317}"/>
              </a:ext>
            </a:extLst>
          </p:cNvPr>
          <p:cNvGrpSpPr/>
          <p:nvPr/>
        </p:nvGrpSpPr>
        <p:grpSpPr>
          <a:xfrm>
            <a:off x="7481914" y="598253"/>
            <a:ext cx="4162156" cy="1439081"/>
            <a:chOff x="9230627" y="4917799"/>
            <a:chExt cx="4162156" cy="1439081"/>
          </a:xfrm>
        </p:grpSpPr>
        <p:sp>
          <p:nvSpPr>
            <p:cNvPr id="27" name="Rectangle 26">
              <a:extLst>
                <a:ext uri="{FF2B5EF4-FFF2-40B4-BE49-F238E27FC236}">
                  <a16:creationId xmlns:a16="http://schemas.microsoft.com/office/drawing/2014/main" id="{D6A236DF-93F3-56FC-13AB-D91CD46DC524}"/>
                </a:ext>
              </a:extLst>
            </p:cNvPr>
            <p:cNvSpPr/>
            <p:nvPr/>
          </p:nvSpPr>
          <p:spPr bwMode="gray">
            <a:xfrm>
              <a:off x="9230627" y="4917799"/>
              <a:ext cx="4162156" cy="117499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r>
                <a:rPr lang="en-US" sz="1600" b="1" dirty="0">
                  <a:solidFill>
                    <a:schemeClr val="accent6"/>
                  </a:solidFill>
                  <a:latin typeface="+mj-lt"/>
                  <a:ea typeface="Menlo" panose="020B0609030804020204" pitchFamily="49" charset="0"/>
                  <a:cs typeface="Menlo" panose="020B0609030804020204" pitchFamily="49" charset="0"/>
                </a:rPr>
                <a:t>     Problem</a:t>
              </a:r>
            </a:p>
            <a:p>
              <a:pPr>
                <a:spcBef>
                  <a:spcPts val="600"/>
                </a:spcBef>
              </a:pPr>
              <a:r>
                <a:rPr lang="en-US" sz="1600" b="1" dirty="0">
                  <a:solidFill>
                    <a:schemeClr val="accent6"/>
                  </a:solidFill>
                  <a:latin typeface="+mj-lt"/>
                  <a:ea typeface="Menlo" panose="020B0609030804020204" pitchFamily="49" charset="0"/>
                  <a:cs typeface="Menlo" panose="020B0609030804020204" pitchFamily="49" charset="0"/>
                </a:rPr>
                <a:t>     Operator(s) used across the problem</a:t>
              </a:r>
            </a:p>
            <a:p>
              <a:pPr>
                <a:spcBef>
                  <a:spcPts val="600"/>
                </a:spcBef>
              </a:pPr>
              <a:r>
                <a:rPr lang="en-US" sz="1600" b="1" dirty="0">
                  <a:solidFill>
                    <a:schemeClr val="accent6"/>
                  </a:solidFill>
                  <a:latin typeface="+mj-lt"/>
                  <a:ea typeface="Menlo" panose="020B0609030804020204" pitchFamily="49" charset="0"/>
                  <a:cs typeface="Menlo" panose="020B0609030804020204" pitchFamily="49" charset="0"/>
                </a:rPr>
                <a:t>     Impasse that leads to a subproblem</a:t>
              </a:r>
            </a:p>
          </p:txBody>
        </p:sp>
        <p:sp>
          <p:nvSpPr>
            <p:cNvPr id="50" name="TextBox 49">
              <a:extLst>
                <a:ext uri="{FF2B5EF4-FFF2-40B4-BE49-F238E27FC236}">
                  <a16:creationId xmlns:a16="http://schemas.microsoft.com/office/drawing/2014/main" id="{1402563F-1EF2-2D71-E844-8485E6D0D429}"/>
                </a:ext>
              </a:extLst>
            </p:cNvPr>
            <p:cNvSpPr txBox="1"/>
            <p:nvPr/>
          </p:nvSpPr>
          <p:spPr bwMode="gray">
            <a:xfrm>
              <a:off x="9350678" y="4989207"/>
              <a:ext cx="171521" cy="369332"/>
            </a:xfrm>
            <a:prstGeom prst="rect">
              <a:avLst/>
            </a:prstGeom>
            <a:noFill/>
          </p:spPr>
          <p:txBody>
            <a:bodyPr vert="horz" wrap="none" lIns="0" tIns="0" rIns="0" bIns="0" rtlCol="0">
              <a:spAutoFit/>
            </a:bodyPr>
            <a:lstStyle/>
            <a:p>
              <a:pPr algn="ctr">
                <a:spcBef>
                  <a:spcPts val="600"/>
                </a:spcBef>
              </a:pPr>
              <a:r>
                <a:rPr lang="en-US" sz="2400" b="1" dirty="0">
                  <a:solidFill>
                    <a:schemeClr val="tx2"/>
                  </a:solidFill>
                </a:rPr>
                <a:t>1</a:t>
              </a:r>
            </a:p>
          </p:txBody>
        </p:sp>
        <p:sp>
          <p:nvSpPr>
            <p:cNvPr id="51" name="TextBox 50">
              <a:extLst>
                <a:ext uri="{FF2B5EF4-FFF2-40B4-BE49-F238E27FC236}">
                  <a16:creationId xmlns:a16="http://schemas.microsoft.com/office/drawing/2014/main" id="{93318738-0FE8-0D19-5B3E-C73FFF8CA29C}"/>
                </a:ext>
              </a:extLst>
            </p:cNvPr>
            <p:cNvSpPr txBox="1"/>
            <p:nvPr/>
          </p:nvSpPr>
          <p:spPr bwMode="gray">
            <a:xfrm>
              <a:off x="9350678" y="5302157"/>
              <a:ext cx="171521" cy="369332"/>
            </a:xfrm>
            <a:prstGeom prst="rect">
              <a:avLst/>
            </a:prstGeom>
            <a:noFill/>
          </p:spPr>
          <p:txBody>
            <a:bodyPr vert="horz" wrap="none" lIns="0" tIns="0" rIns="0" bIns="0" rtlCol="0">
              <a:spAutoFit/>
            </a:bodyPr>
            <a:lstStyle/>
            <a:p>
              <a:pPr algn="ctr">
                <a:spcBef>
                  <a:spcPts val="600"/>
                </a:spcBef>
              </a:pPr>
              <a:r>
                <a:rPr lang="en-US" sz="2400" b="1" dirty="0">
                  <a:solidFill>
                    <a:schemeClr val="tx2"/>
                  </a:solidFill>
                </a:rPr>
                <a:t>2</a:t>
              </a:r>
            </a:p>
          </p:txBody>
        </p:sp>
        <p:sp>
          <p:nvSpPr>
            <p:cNvPr id="52" name="TextBox 51">
              <a:extLst>
                <a:ext uri="{FF2B5EF4-FFF2-40B4-BE49-F238E27FC236}">
                  <a16:creationId xmlns:a16="http://schemas.microsoft.com/office/drawing/2014/main" id="{D7B8EF62-14FA-46FD-37E8-6D858B549360}"/>
                </a:ext>
              </a:extLst>
            </p:cNvPr>
            <p:cNvSpPr txBox="1"/>
            <p:nvPr/>
          </p:nvSpPr>
          <p:spPr bwMode="gray">
            <a:xfrm>
              <a:off x="9350678" y="5620719"/>
              <a:ext cx="171522" cy="369332"/>
            </a:xfrm>
            <a:prstGeom prst="rect">
              <a:avLst/>
            </a:prstGeom>
            <a:noFill/>
          </p:spPr>
          <p:txBody>
            <a:bodyPr vert="horz" wrap="none" lIns="0" tIns="0" rIns="0" bIns="0" rtlCol="0">
              <a:spAutoFit/>
            </a:bodyPr>
            <a:lstStyle/>
            <a:p>
              <a:pPr algn="ctr">
                <a:spcBef>
                  <a:spcPts val="600"/>
                </a:spcBef>
              </a:pPr>
              <a:r>
                <a:rPr lang="en-US" sz="2400" b="1" dirty="0">
                  <a:solidFill>
                    <a:schemeClr val="tx2"/>
                  </a:solidFill>
                </a:rPr>
                <a:t>3</a:t>
              </a:r>
            </a:p>
          </p:txBody>
        </p:sp>
        <p:sp>
          <p:nvSpPr>
            <p:cNvPr id="54" name="TextBox 53">
              <a:extLst>
                <a:ext uri="{FF2B5EF4-FFF2-40B4-BE49-F238E27FC236}">
                  <a16:creationId xmlns:a16="http://schemas.microsoft.com/office/drawing/2014/main" id="{064C252C-DCE0-BB1F-714A-6673E24DA97A}"/>
                </a:ext>
              </a:extLst>
            </p:cNvPr>
            <p:cNvSpPr txBox="1"/>
            <p:nvPr/>
          </p:nvSpPr>
          <p:spPr bwMode="gray">
            <a:xfrm>
              <a:off x="11013546" y="6141436"/>
              <a:ext cx="596317" cy="215444"/>
            </a:xfrm>
            <a:prstGeom prst="rect">
              <a:avLst/>
            </a:prstGeom>
            <a:noFill/>
          </p:spPr>
          <p:txBody>
            <a:bodyPr vert="horz" wrap="none" lIns="0" tIns="0" rIns="0" bIns="0" rtlCol="0">
              <a:spAutoFit/>
            </a:bodyPr>
            <a:lstStyle/>
            <a:p>
              <a:pPr algn="ctr">
                <a:spcBef>
                  <a:spcPts val="600"/>
                </a:spcBef>
              </a:pPr>
              <a:r>
                <a:rPr lang="en-US" sz="1400" i="1" dirty="0"/>
                <a:t>Legend</a:t>
              </a:r>
            </a:p>
          </p:txBody>
        </p:sp>
      </p:grpSp>
      <p:grpSp>
        <p:nvGrpSpPr>
          <p:cNvPr id="90" name="Group 89">
            <a:extLst>
              <a:ext uri="{FF2B5EF4-FFF2-40B4-BE49-F238E27FC236}">
                <a16:creationId xmlns:a16="http://schemas.microsoft.com/office/drawing/2014/main" id="{2D37EA62-14C8-E432-B7D4-3994ADD7858C}"/>
              </a:ext>
            </a:extLst>
          </p:cNvPr>
          <p:cNvGrpSpPr/>
          <p:nvPr/>
        </p:nvGrpSpPr>
        <p:grpSpPr>
          <a:xfrm>
            <a:off x="5976010" y="5192683"/>
            <a:ext cx="3160537" cy="1258517"/>
            <a:chOff x="5947988" y="5295348"/>
            <a:chExt cx="3160537" cy="1258517"/>
          </a:xfrm>
        </p:grpSpPr>
        <p:pic>
          <p:nvPicPr>
            <p:cNvPr id="57" name="Picture 56">
              <a:extLst>
                <a:ext uri="{FF2B5EF4-FFF2-40B4-BE49-F238E27FC236}">
                  <a16:creationId xmlns:a16="http://schemas.microsoft.com/office/drawing/2014/main" id="{4F13F07C-4027-1934-C670-D4AB2A463123}"/>
                </a:ext>
              </a:extLst>
            </p:cNvPr>
            <p:cNvPicPr>
              <a:picLocks noChangeAspect="1"/>
            </p:cNvPicPr>
            <p:nvPr/>
          </p:nvPicPr>
          <p:blipFill>
            <a:blip r:embed="rId3"/>
            <a:stretch>
              <a:fillRect/>
            </a:stretch>
          </p:blipFill>
          <p:spPr>
            <a:xfrm>
              <a:off x="5947988" y="5568706"/>
              <a:ext cx="442908" cy="442908"/>
            </a:xfrm>
            <a:prstGeom prst="rect">
              <a:avLst/>
            </a:prstGeom>
          </p:spPr>
        </p:pic>
        <p:pic>
          <p:nvPicPr>
            <p:cNvPr id="58" name="Picture 57">
              <a:extLst>
                <a:ext uri="{FF2B5EF4-FFF2-40B4-BE49-F238E27FC236}">
                  <a16:creationId xmlns:a16="http://schemas.microsoft.com/office/drawing/2014/main" id="{FD73F07A-227D-1945-064A-01D308A77D8D}"/>
                </a:ext>
              </a:extLst>
            </p:cNvPr>
            <p:cNvPicPr>
              <a:picLocks noChangeAspect="1"/>
            </p:cNvPicPr>
            <p:nvPr/>
          </p:nvPicPr>
          <p:blipFill>
            <a:blip r:embed="rId3"/>
            <a:stretch>
              <a:fillRect/>
            </a:stretch>
          </p:blipFill>
          <p:spPr>
            <a:xfrm>
              <a:off x="7149860" y="5827105"/>
              <a:ext cx="442908" cy="442908"/>
            </a:xfrm>
            <a:prstGeom prst="rect">
              <a:avLst/>
            </a:prstGeom>
          </p:spPr>
        </p:pic>
        <p:pic>
          <p:nvPicPr>
            <p:cNvPr id="59" name="Picture 58">
              <a:extLst>
                <a:ext uri="{FF2B5EF4-FFF2-40B4-BE49-F238E27FC236}">
                  <a16:creationId xmlns:a16="http://schemas.microsoft.com/office/drawing/2014/main" id="{904B1B23-7A0E-8AE4-077C-9E185EAB5800}"/>
                </a:ext>
              </a:extLst>
            </p:cNvPr>
            <p:cNvPicPr>
              <a:picLocks noChangeAspect="1"/>
            </p:cNvPicPr>
            <p:nvPr/>
          </p:nvPicPr>
          <p:blipFill>
            <a:blip r:embed="rId3"/>
            <a:stretch>
              <a:fillRect/>
            </a:stretch>
          </p:blipFill>
          <p:spPr>
            <a:xfrm>
              <a:off x="7149860" y="5295348"/>
              <a:ext cx="442908" cy="442908"/>
            </a:xfrm>
            <a:prstGeom prst="rect">
              <a:avLst/>
            </a:prstGeom>
          </p:spPr>
        </p:pic>
        <p:sp>
          <p:nvSpPr>
            <p:cNvPr id="60" name="TextBox 59">
              <a:extLst>
                <a:ext uri="{FF2B5EF4-FFF2-40B4-BE49-F238E27FC236}">
                  <a16:creationId xmlns:a16="http://schemas.microsoft.com/office/drawing/2014/main" id="{2FE2D82B-75C6-A1C7-837C-D46013D6E308}"/>
                </a:ext>
              </a:extLst>
            </p:cNvPr>
            <p:cNvSpPr txBox="1"/>
            <p:nvPr/>
          </p:nvSpPr>
          <p:spPr bwMode="gray">
            <a:xfrm>
              <a:off x="6442968" y="5568706"/>
              <a:ext cx="285335" cy="123111"/>
            </a:xfrm>
            <a:prstGeom prst="rect">
              <a:avLst/>
            </a:prstGeom>
            <a:noFill/>
          </p:spPr>
          <p:txBody>
            <a:bodyPr vert="horz" wrap="square" lIns="0" tIns="0" rIns="0" bIns="0" rtlCol="0">
              <a:spAutoFit/>
            </a:bodyPr>
            <a:lstStyle/>
            <a:p>
              <a:pPr algn="l">
                <a:spcBef>
                  <a:spcPts val="600"/>
                </a:spcBef>
              </a:pPr>
              <a:r>
                <a:rPr lang="en-US" sz="800" dirty="0"/>
                <a:t>(fizz)</a:t>
              </a:r>
            </a:p>
          </p:txBody>
        </p:sp>
        <p:sp>
          <p:nvSpPr>
            <p:cNvPr id="61" name="TextBox 60">
              <a:extLst>
                <a:ext uri="{FF2B5EF4-FFF2-40B4-BE49-F238E27FC236}">
                  <a16:creationId xmlns:a16="http://schemas.microsoft.com/office/drawing/2014/main" id="{DD3F8CD3-BD01-D68F-F30E-9F083DA620DC}"/>
                </a:ext>
              </a:extLst>
            </p:cNvPr>
            <p:cNvSpPr txBox="1"/>
            <p:nvPr/>
          </p:nvSpPr>
          <p:spPr bwMode="gray">
            <a:xfrm>
              <a:off x="6442969" y="5879009"/>
              <a:ext cx="285335" cy="123111"/>
            </a:xfrm>
            <a:prstGeom prst="rect">
              <a:avLst/>
            </a:prstGeom>
            <a:noFill/>
          </p:spPr>
          <p:txBody>
            <a:bodyPr vert="horz" wrap="none" lIns="0" tIns="0" rIns="0" bIns="0" rtlCol="0">
              <a:spAutoFit/>
            </a:bodyPr>
            <a:lstStyle/>
            <a:p>
              <a:pPr algn="l">
                <a:spcBef>
                  <a:spcPts val="600"/>
                </a:spcBef>
              </a:pPr>
              <a:r>
                <a:rPr lang="en-US" sz="800" dirty="0"/>
                <a:t>(buzz)</a:t>
              </a:r>
            </a:p>
          </p:txBody>
        </p:sp>
        <p:cxnSp>
          <p:nvCxnSpPr>
            <p:cNvPr id="63" name="Straight Arrow Connector 62">
              <a:extLst>
                <a:ext uri="{FF2B5EF4-FFF2-40B4-BE49-F238E27FC236}">
                  <a16:creationId xmlns:a16="http://schemas.microsoft.com/office/drawing/2014/main" id="{2FAF1E88-8D80-87A0-DC47-0BC2F0049AF3}"/>
                </a:ext>
              </a:extLst>
            </p:cNvPr>
            <p:cNvCxnSpPr>
              <a:cxnSpLocks/>
              <a:stCxn id="60" idx="3"/>
              <a:endCxn id="59" idx="1"/>
            </p:cNvCxnSpPr>
            <p:nvPr/>
          </p:nvCxnSpPr>
          <p:spPr bwMode="gray">
            <a:xfrm flipV="1">
              <a:off x="6728303" y="5516802"/>
              <a:ext cx="421557" cy="113460"/>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3CC96A6-A09A-59CC-7DBD-E4F0DC280652}"/>
                </a:ext>
              </a:extLst>
            </p:cNvPr>
            <p:cNvCxnSpPr>
              <a:cxnSpLocks/>
              <a:stCxn id="61" idx="3"/>
              <a:endCxn id="58" idx="1"/>
            </p:cNvCxnSpPr>
            <p:nvPr/>
          </p:nvCxnSpPr>
          <p:spPr bwMode="gray">
            <a:xfrm>
              <a:off x="6728304" y="5940565"/>
              <a:ext cx="421556" cy="107994"/>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53BB1D4A-695E-303A-2560-B4918CBF65DF}"/>
                </a:ext>
              </a:extLst>
            </p:cNvPr>
            <p:cNvPicPr>
              <a:picLocks noChangeAspect="1"/>
            </p:cNvPicPr>
            <p:nvPr/>
          </p:nvPicPr>
          <p:blipFill>
            <a:blip r:embed="rId3"/>
            <a:stretch>
              <a:fillRect/>
            </a:stretch>
          </p:blipFill>
          <p:spPr>
            <a:xfrm>
              <a:off x="8328211" y="6110957"/>
              <a:ext cx="442908" cy="442908"/>
            </a:xfrm>
            <a:prstGeom prst="rect">
              <a:avLst/>
            </a:prstGeom>
          </p:spPr>
        </p:pic>
        <p:pic>
          <p:nvPicPr>
            <p:cNvPr id="72" name="Picture 71">
              <a:extLst>
                <a:ext uri="{FF2B5EF4-FFF2-40B4-BE49-F238E27FC236}">
                  <a16:creationId xmlns:a16="http://schemas.microsoft.com/office/drawing/2014/main" id="{0B0508F2-4518-1B0E-DCFA-B22F98582F65}"/>
                </a:ext>
              </a:extLst>
            </p:cNvPr>
            <p:cNvPicPr>
              <a:picLocks noChangeAspect="1"/>
            </p:cNvPicPr>
            <p:nvPr/>
          </p:nvPicPr>
          <p:blipFill>
            <a:blip r:embed="rId3"/>
            <a:stretch>
              <a:fillRect/>
            </a:stretch>
          </p:blipFill>
          <p:spPr>
            <a:xfrm>
              <a:off x="8328211" y="5579200"/>
              <a:ext cx="442908" cy="442908"/>
            </a:xfrm>
            <a:prstGeom prst="rect">
              <a:avLst/>
            </a:prstGeom>
          </p:spPr>
        </p:pic>
        <p:sp>
          <p:nvSpPr>
            <p:cNvPr id="73" name="TextBox 72">
              <a:extLst>
                <a:ext uri="{FF2B5EF4-FFF2-40B4-BE49-F238E27FC236}">
                  <a16:creationId xmlns:a16="http://schemas.microsoft.com/office/drawing/2014/main" id="{8D8F3321-36CF-827A-4312-88C3F810E3F0}"/>
                </a:ext>
              </a:extLst>
            </p:cNvPr>
            <p:cNvSpPr txBox="1"/>
            <p:nvPr/>
          </p:nvSpPr>
          <p:spPr bwMode="gray">
            <a:xfrm>
              <a:off x="7621319" y="5852558"/>
              <a:ext cx="285335" cy="123111"/>
            </a:xfrm>
            <a:prstGeom prst="rect">
              <a:avLst/>
            </a:prstGeom>
            <a:noFill/>
          </p:spPr>
          <p:txBody>
            <a:bodyPr vert="horz" wrap="square" lIns="0" tIns="0" rIns="0" bIns="0" rtlCol="0">
              <a:spAutoFit/>
            </a:bodyPr>
            <a:lstStyle/>
            <a:p>
              <a:pPr algn="l">
                <a:spcBef>
                  <a:spcPts val="600"/>
                </a:spcBef>
              </a:pPr>
              <a:r>
                <a:rPr lang="en-US" sz="800" dirty="0"/>
                <a:t>(</a:t>
              </a:r>
              <a:r>
                <a:rPr lang="en-US" sz="800" dirty="0" err="1"/>
                <a:t>dod</a:t>
              </a:r>
              <a:r>
                <a:rPr lang="en-US" sz="800" dirty="0"/>
                <a:t>)</a:t>
              </a:r>
            </a:p>
          </p:txBody>
        </p:sp>
        <p:sp>
          <p:nvSpPr>
            <p:cNvPr id="74" name="TextBox 73">
              <a:extLst>
                <a:ext uri="{FF2B5EF4-FFF2-40B4-BE49-F238E27FC236}">
                  <a16:creationId xmlns:a16="http://schemas.microsoft.com/office/drawing/2014/main" id="{0B924439-1A9A-FA58-C9DA-FA06CE7F5F94}"/>
                </a:ext>
              </a:extLst>
            </p:cNvPr>
            <p:cNvSpPr txBox="1"/>
            <p:nvPr/>
          </p:nvSpPr>
          <p:spPr bwMode="gray">
            <a:xfrm>
              <a:off x="7621320" y="6162861"/>
              <a:ext cx="240450" cy="123111"/>
            </a:xfrm>
            <a:prstGeom prst="rect">
              <a:avLst/>
            </a:prstGeom>
            <a:noFill/>
          </p:spPr>
          <p:txBody>
            <a:bodyPr vert="horz" wrap="none" lIns="0" tIns="0" rIns="0" bIns="0" rtlCol="0">
              <a:spAutoFit/>
            </a:bodyPr>
            <a:lstStyle/>
            <a:p>
              <a:pPr algn="l">
                <a:spcBef>
                  <a:spcPts val="600"/>
                </a:spcBef>
              </a:pPr>
              <a:r>
                <a:rPr lang="en-US" sz="800" dirty="0"/>
                <a:t>(dud)</a:t>
              </a:r>
            </a:p>
          </p:txBody>
        </p:sp>
        <p:cxnSp>
          <p:nvCxnSpPr>
            <p:cNvPr id="75" name="Straight Arrow Connector 74">
              <a:extLst>
                <a:ext uri="{FF2B5EF4-FFF2-40B4-BE49-F238E27FC236}">
                  <a16:creationId xmlns:a16="http://schemas.microsoft.com/office/drawing/2014/main" id="{FADCD364-AED2-99C5-DDCA-2EB1143C2403}"/>
                </a:ext>
              </a:extLst>
            </p:cNvPr>
            <p:cNvCxnSpPr>
              <a:cxnSpLocks/>
              <a:stCxn id="73" idx="3"/>
              <a:endCxn id="72" idx="1"/>
            </p:cNvCxnSpPr>
            <p:nvPr/>
          </p:nvCxnSpPr>
          <p:spPr bwMode="gray">
            <a:xfrm flipV="1">
              <a:off x="7906654" y="5800654"/>
              <a:ext cx="421557" cy="113460"/>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9A7B8AD-863F-A036-A7EF-FA8E8B2E84DB}"/>
                </a:ext>
              </a:extLst>
            </p:cNvPr>
            <p:cNvCxnSpPr>
              <a:cxnSpLocks/>
              <a:stCxn id="74" idx="3"/>
              <a:endCxn id="71" idx="1"/>
            </p:cNvCxnSpPr>
            <p:nvPr/>
          </p:nvCxnSpPr>
          <p:spPr bwMode="gray">
            <a:xfrm>
              <a:off x="7861770" y="6224417"/>
              <a:ext cx="466441" cy="107994"/>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583F95A-2166-7B61-104E-916BF8C5A1B0}"/>
                </a:ext>
              </a:extLst>
            </p:cNvPr>
            <p:cNvSpPr txBox="1"/>
            <p:nvPr/>
          </p:nvSpPr>
          <p:spPr bwMode="gray">
            <a:xfrm>
              <a:off x="7621319" y="5445595"/>
              <a:ext cx="285335" cy="123111"/>
            </a:xfrm>
            <a:prstGeom prst="rect">
              <a:avLst/>
            </a:prstGeom>
            <a:noFill/>
          </p:spPr>
          <p:txBody>
            <a:bodyPr vert="horz" wrap="square" lIns="0" tIns="0" rIns="0" bIns="0" rtlCol="0">
              <a:spAutoFit/>
            </a:bodyPr>
            <a:lstStyle/>
            <a:p>
              <a:pPr algn="l">
                <a:spcBef>
                  <a:spcPts val="600"/>
                </a:spcBef>
              </a:pPr>
              <a:r>
                <a:rPr lang="en-US" sz="800" dirty="0"/>
                <a:t>(blah)</a:t>
              </a:r>
            </a:p>
          </p:txBody>
        </p:sp>
        <p:cxnSp>
          <p:nvCxnSpPr>
            <p:cNvPr id="79" name="Straight Arrow Connector 78">
              <a:extLst>
                <a:ext uri="{FF2B5EF4-FFF2-40B4-BE49-F238E27FC236}">
                  <a16:creationId xmlns:a16="http://schemas.microsoft.com/office/drawing/2014/main" id="{2121A99C-4304-1046-5E0A-8F27780C212D}"/>
                </a:ext>
              </a:extLst>
            </p:cNvPr>
            <p:cNvCxnSpPr>
              <a:cxnSpLocks/>
              <a:stCxn id="78" idx="3"/>
              <a:endCxn id="72" idx="1"/>
            </p:cNvCxnSpPr>
            <p:nvPr/>
          </p:nvCxnSpPr>
          <p:spPr bwMode="gray">
            <a:xfrm>
              <a:off x="7906654" y="5507151"/>
              <a:ext cx="421557" cy="293503"/>
            </a:xfrm>
            <a:prstGeom prst="straightConnector1">
              <a:avLst/>
            </a:prstGeom>
            <a:ln w="190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E542371-4993-FCB6-8260-3FC0399C501F}"/>
                </a:ext>
              </a:extLst>
            </p:cNvPr>
            <p:cNvSpPr txBox="1"/>
            <p:nvPr/>
          </p:nvSpPr>
          <p:spPr bwMode="gray">
            <a:xfrm>
              <a:off x="8823190" y="5576068"/>
              <a:ext cx="285335" cy="123111"/>
            </a:xfrm>
            <a:prstGeom prst="rect">
              <a:avLst/>
            </a:prstGeom>
            <a:noFill/>
          </p:spPr>
          <p:txBody>
            <a:bodyPr vert="horz" wrap="square" lIns="0" tIns="0" rIns="0" bIns="0" rtlCol="0">
              <a:spAutoFit/>
            </a:bodyPr>
            <a:lstStyle/>
            <a:p>
              <a:pPr algn="l">
                <a:spcBef>
                  <a:spcPts val="600"/>
                </a:spcBef>
              </a:pPr>
              <a:r>
                <a:rPr lang="en-US" sz="800" dirty="0"/>
                <a:t>(</a:t>
              </a:r>
              <a:r>
                <a:rPr lang="en-US" sz="800" dirty="0" err="1"/>
                <a:t>abc</a:t>
              </a:r>
              <a:r>
                <a:rPr lang="en-US" sz="800" dirty="0"/>
                <a:t>)</a:t>
              </a:r>
            </a:p>
          </p:txBody>
        </p:sp>
        <p:sp>
          <p:nvSpPr>
            <p:cNvPr id="86" name="TextBox 85">
              <a:extLst>
                <a:ext uri="{FF2B5EF4-FFF2-40B4-BE49-F238E27FC236}">
                  <a16:creationId xmlns:a16="http://schemas.microsoft.com/office/drawing/2014/main" id="{D17C94F2-1344-A20C-B589-306500ABFA24}"/>
                </a:ext>
              </a:extLst>
            </p:cNvPr>
            <p:cNvSpPr txBox="1"/>
            <p:nvPr/>
          </p:nvSpPr>
          <p:spPr bwMode="gray">
            <a:xfrm>
              <a:off x="8823191" y="5886371"/>
              <a:ext cx="205184" cy="123111"/>
            </a:xfrm>
            <a:prstGeom prst="rect">
              <a:avLst/>
            </a:prstGeom>
            <a:noFill/>
          </p:spPr>
          <p:txBody>
            <a:bodyPr vert="horz" wrap="none" lIns="0" tIns="0" rIns="0" bIns="0" rtlCol="0">
              <a:spAutoFit/>
            </a:bodyPr>
            <a:lstStyle/>
            <a:p>
              <a:pPr algn="l">
                <a:spcBef>
                  <a:spcPts val="600"/>
                </a:spcBef>
              </a:pPr>
              <a:r>
                <a:rPr lang="en-US" sz="800" dirty="0"/>
                <a:t>(</a:t>
              </a:r>
              <a:r>
                <a:rPr lang="en-US" sz="800" dirty="0" err="1"/>
                <a:t>ghi</a:t>
              </a:r>
              <a:r>
                <a:rPr lang="en-US" sz="800" dirty="0"/>
                <a:t>)</a:t>
              </a:r>
            </a:p>
          </p:txBody>
        </p:sp>
        <p:sp>
          <p:nvSpPr>
            <p:cNvPr id="87" name="TextBox 86">
              <a:extLst>
                <a:ext uri="{FF2B5EF4-FFF2-40B4-BE49-F238E27FC236}">
                  <a16:creationId xmlns:a16="http://schemas.microsoft.com/office/drawing/2014/main" id="{3E66BEB4-2A13-039A-EB2E-B9D7A2388003}"/>
                </a:ext>
              </a:extLst>
            </p:cNvPr>
            <p:cNvSpPr txBox="1"/>
            <p:nvPr/>
          </p:nvSpPr>
          <p:spPr bwMode="gray">
            <a:xfrm>
              <a:off x="8823191" y="5729447"/>
              <a:ext cx="211596" cy="123111"/>
            </a:xfrm>
            <a:prstGeom prst="rect">
              <a:avLst/>
            </a:prstGeom>
            <a:noFill/>
          </p:spPr>
          <p:txBody>
            <a:bodyPr vert="horz" wrap="none" lIns="0" tIns="0" rIns="0" bIns="0" rtlCol="0">
              <a:spAutoFit/>
            </a:bodyPr>
            <a:lstStyle/>
            <a:p>
              <a:pPr algn="l">
                <a:spcBef>
                  <a:spcPts val="600"/>
                </a:spcBef>
              </a:pPr>
              <a:r>
                <a:rPr lang="en-US" sz="800" dirty="0"/>
                <a:t>(def)</a:t>
              </a:r>
            </a:p>
          </p:txBody>
        </p:sp>
        <p:sp>
          <p:nvSpPr>
            <p:cNvPr id="88" name="TextBox 87">
              <a:extLst>
                <a:ext uri="{FF2B5EF4-FFF2-40B4-BE49-F238E27FC236}">
                  <a16:creationId xmlns:a16="http://schemas.microsoft.com/office/drawing/2014/main" id="{15277ABE-89A2-8CE6-FF8D-43DA10419E8A}"/>
                </a:ext>
              </a:extLst>
            </p:cNvPr>
            <p:cNvSpPr txBox="1"/>
            <p:nvPr/>
          </p:nvSpPr>
          <p:spPr bwMode="gray">
            <a:xfrm>
              <a:off x="8823190" y="6162860"/>
              <a:ext cx="285335" cy="123111"/>
            </a:xfrm>
            <a:prstGeom prst="rect">
              <a:avLst/>
            </a:prstGeom>
            <a:noFill/>
          </p:spPr>
          <p:txBody>
            <a:bodyPr vert="horz" wrap="square" lIns="0" tIns="0" rIns="0" bIns="0" rtlCol="0">
              <a:spAutoFit/>
            </a:bodyPr>
            <a:lstStyle/>
            <a:p>
              <a:pPr algn="l">
                <a:spcBef>
                  <a:spcPts val="600"/>
                </a:spcBef>
              </a:pPr>
              <a:r>
                <a:rPr lang="en-US" sz="800" dirty="0"/>
                <a:t>(</a:t>
              </a:r>
              <a:r>
                <a:rPr lang="en-US" sz="800" dirty="0" err="1"/>
                <a:t>abc</a:t>
              </a:r>
              <a:r>
                <a:rPr lang="en-US" sz="800" dirty="0"/>
                <a:t>)</a:t>
              </a:r>
            </a:p>
          </p:txBody>
        </p:sp>
        <p:sp>
          <p:nvSpPr>
            <p:cNvPr id="89" name="TextBox 88">
              <a:extLst>
                <a:ext uri="{FF2B5EF4-FFF2-40B4-BE49-F238E27FC236}">
                  <a16:creationId xmlns:a16="http://schemas.microsoft.com/office/drawing/2014/main" id="{3B0A56CF-E8AA-CF63-3B85-439BFFF85D72}"/>
                </a:ext>
              </a:extLst>
            </p:cNvPr>
            <p:cNvSpPr txBox="1"/>
            <p:nvPr/>
          </p:nvSpPr>
          <p:spPr bwMode="gray">
            <a:xfrm>
              <a:off x="8823191" y="6392041"/>
              <a:ext cx="205184" cy="123111"/>
            </a:xfrm>
            <a:prstGeom prst="rect">
              <a:avLst/>
            </a:prstGeom>
            <a:noFill/>
          </p:spPr>
          <p:txBody>
            <a:bodyPr vert="horz" wrap="none" lIns="0" tIns="0" rIns="0" bIns="0" rtlCol="0">
              <a:spAutoFit/>
            </a:bodyPr>
            <a:lstStyle/>
            <a:p>
              <a:pPr algn="l">
                <a:spcBef>
                  <a:spcPts val="600"/>
                </a:spcBef>
              </a:pPr>
              <a:r>
                <a:rPr lang="en-US" sz="800" dirty="0"/>
                <a:t>(</a:t>
              </a:r>
              <a:r>
                <a:rPr lang="en-US" sz="800" dirty="0" err="1"/>
                <a:t>ghi</a:t>
              </a:r>
              <a:r>
                <a:rPr lang="en-US" sz="800" dirty="0"/>
                <a:t>)</a:t>
              </a:r>
            </a:p>
          </p:txBody>
        </p:sp>
      </p:grpSp>
    </p:spTree>
    <p:extLst>
      <p:ext uri="{BB962C8B-B14F-4D97-AF65-F5344CB8AC3E}">
        <p14:creationId xmlns:p14="http://schemas.microsoft.com/office/powerpoint/2010/main" val="91064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2FFC8-31C7-FB75-B6A4-5E70877A96E8}"/>
              </a:ext>
            </a:extLst>
          </p:cNvPr>
          <p:cNvSpPr>
            <a:spLocks noGrp="1"/>
          </p:cNvSpPr>
          <p:nvPr>
            <p:ph type="title"/>
          </p:nvPr>
        </p:nvSpPr>
        <p:spPr/>
        <p:txBody>
          <a:bodyPr/>
          <a:lstStyle/>
          <a:p>
            <a:r>
              <a:rPr lang="en-US" dirty="0"/>
              <a:t>Soar States</a:t>
            </a:r>
          </a:p>
        </p:txBody>
      </p:sp>
      <p:sp>
        <p:nvSpPr>
          <p:cNvPr id="2" name="Content Placeholder 1">
            <a:extLst>
              <a:ext uri="{FF2B5EF4-FFF2-40B4-BE49-F238E27FC236}">
                <a16:creationId xmlns:a16="http://schemas.microsoft.com/office/drawing/2014/main" id="{366E9458-5544-31CE-57D6-C86B65CA9CDA}"/>
              </a:ext>
            </a:extLst>
          </p:cNvPr>
          <p:cNvSpPr>
            <a:spLocks noGrp="1"/>
          </p:cNvSpPr>
          <p:nvPr>
            <p:ph idx="1"/>
          </p:nvPr>
        </p:nvSpPr>
        <p:spPr>
          <a:xfrm>
            <a:off x="1524000" y="1557210"/>
            <a:ext cx="9144000" cy="4298645"/>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But how do we translate the hierarchy of </a:t>
            </a:r>
            <a:r>
              <a:rPr lang="en-US" b="1" i="1" dirty="0"/>
              <a:t>problems and subproblems</a:t>
            </a:r>
            <a:r>
              <a:rPr lang="en-US" dirty="0"/>
              <a:t> into Soar code?</a:t>
            </a:r>
          </a:p>
          <a:p>
            <a:pPr marL="285750" indent="-285750">
              <a:buFont typeface="Arial" panose="020B0604020202020204" pitchFamily="34" charset="0"/>
              <a:buChar char="•"/>
            </a:pPr>
            <a:r>
              <a:rPr lang="en-US" dirty="0"/>
              <a:t>We encode agent behavior in terms of </a:t>
            </a:r>
            <a:r>
              <a:rPr lang="en-US" b="1" i="1" dirty="0"/>
              <a:t>states and substates</a:t>
            </a:r>
            <a:r>
              <a:rPr lang="en-US" dirty="0"/>
              <a:t>!</a:t>
            </a:r>
          </a:p>
          <a:p>
            <a:pPr marL="285750" indent="-285750">
              <a:buFont typeface="Arial" panose="020B0604020202020204" pitchFamily="34" charset="0"/>
              <a:buChar char="•"/>
            </a:pPr>
            <a:endParaRPr lang="en-US" dirty="0"/>
          </a:p>
        </p:txBody>
      </p:sp>
      <p:grpSp>
        <p:nvGrpSpPr>
          <p:cNvPr id="29" name="Group 28">
            <a:extLst>
              <a:ext uri="{FF2B5EF4-FFF2-40B4-BE49-F238E27FC236}">
                <a16:creationId xmlns:a16="http://schemas.microsoft.com/office/drawing/2014/main" id="{6E794DF5-91C9-1BE8-415D-E98703CEDA8F}"/>
              </a:ext>
            </a:extLst>
          </p:cNvPr>
          <p:cNvGrpSpPr/>
          <p:nvPr/>
        </p:nvGrpSpPr>
        <p:grpSpPr>
          <a:xfrm>
            <a:off x="1359131" y="2069044"/>
            <a:ext cx="9473738" cy="1359956"/>
            <a:chOff x="1519729" y="3840479"/>
            <a:chExt cx="9473738" cy="1359956"/>
          </a:xfrm>
        </p:grpSpPr>
        <p:grpSp>
          <p:nvGrpSpPr>
            <p:cNvPr id="6" name="Group 5">
              <a:extLst>
                <a:ext uri="{FF2B5EF4-FFF2-40B4-BE49-F238E27FC236}">
                  <a16:creationId xmlns:a16="http://schemas.microsoft.com/office/drawing/2014/main" id="{6BFEBFC2-68D8-5153-C366-C84F52A14CB9}"/>
                </a:ext>
              </a:extLst>
            </p:cNvPr>
            <p:cNvGrpSpPr/>
            <p:nvPr/>
          </p:nvGrpSpPr>
          <p:grpSpPr>
            <a:xfrm>
              <a:off x="1519729" y="3840479"/>
              <a:ext cx="1506356" cy="1359956"/>
              <a:chOff x="4189941" y="3917481"/>
              <a:chExt cx="1506356" cy="1359956"/>
            </a:xfrm>
          </p:grpSpPr>
          <p:sp>
            <p:nvSpPr>
              <p:cNvPr id="4" name="Triangle 3">
                <a:extLst>
                  <a:ext uri="{FF2B5EF4-FFF2-40B4-BE49-F238E27FC236}">
                    <a16:creationId xmlns:a16="http://schemas.microsoft.com/office/drawing/2014/main" id="{AF91BCE7-7062-A04B-3455-70DED03AAA25}"/>
                  </a:ext>
                </a:extLst>
              </p:cNvPr>
              <p:cNvSpPr/>
              <p:nvPr/>
            </p:nvSpPr>
            <p:spPr bwMode="gray">
              <a:xfrm rot="16200000">
                <a:off x="4263141" y="3844281"/>
                <a:ext cx="1359956" cy="1506356"/>
              </a:xfrm>
              <a:prstGeom prst="triangl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9144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tx1">
                      <a:lumMod val="50000"/>
                    </a:schemeClr>
                  </a:solidFill>
                </a:endParaRPr>
              </a:p>
            </p:txBody>
          </p:sp>
          <p:sp>
            <p:nvSpPr>
              <p:cNvPr id="5" name="TextBox 4">
                <a:extLst>
                  <a:ext uri="{FF2B5EF4-FFF2-40B4-BE49-F238E27FC236}">
                    <a16:creationId xmlns:a16="http://schemas.microsoft.com/office/drawing/2014/main" id="{3EF8A1CF-8806-C657-98FE-B66721D72DFC}"/>
                  </a:ext>
                </a:extLst>
              </p:cNvPr>
              <p:cNvSpPr txBox="1"/>
              <p:nvPr/>
            </p:nvSpPr>
            <p:spPr bwMode="gray">
              <a:xfrm>
                <a:off x="4666389" y="4320461"/>
                <a:ext cx="1001027" cy="553998"/>
              </a:xfrm>
              <a:prstGeom prst="rect">
                <a:avLst/>
              </a:prstGeom>
              <a:noFill/>
            </p:spPr>
            <p:txBody>
              <a:bodyPr vert="horz" wrap="square" lIns="0" tIns="0" rIns="0" bIns="0" rtlCol="0">
                <a:spAutoFit/>
              </a:bodyPr>
              <a:lstStyle/>
              <a:p>
                <a:pPr algn="ctr">
                  <a:spcBef>
                    <a:spcPts val="600"/>
                  </a:spcBef>
                </a:pPr>
                <a:r>
                  <a:rPr lang="en-US" b="1" dirty="0">
                    <a:solidFill>
                      <a:schemeClr val="accent6"/>
                    </a:solidFill>
                  </a:rPr>
                  <a:t>Navigate Maze</a:t>
                </a:r>
              </a:p>
            </p:txBody>
          </p:sp>
        </p:grpSp>
        <p:grpSp>
          <p:nvGrpSpPr>
            <p:cNvPr id="7" name="Group 6">
              <a:extLst>
                <a:ext uri="{FF2B5EF4-FFF2-40B4-BE49-F238E27FC236}">
                  <a16:creationId xmlns:a16="http://schemas.microsoft.com/office/drawing/2014/main" id="{F0B6196A-D6B0-71FD-3004-7C3387BBB56F}"/>
                </a:ext>
              </a:extLst>
            </p:cNvPr>
            <p:cNvGrpSpPr/>
            <p:nvPr/>
          </p:nvGrpSpPr>
          <p:grpSpPr>
            <a:xfrm>
              <a:off x="4430568" y="3840479"/>
              <a:ext cx="1506356" cy="1359956"/>
              <a:chOff x="3441034" y="3917481"/>
              <a:chExt cx="1506356" cy="1359956"/>
            </a:xfrm>
          </p:grpSpPr>
          <p:sp>
            <p:nvSpPr>
              <p:cNvPr id="8" name="Triangle 7">
                <a:extLst>
                  <a:ext uri="{FF2B5EF4-FFF2-40B4-BE49-F238E27FC236}">
                    <a16:creationId xmlns:a16="http://schemas.microsoft.com/office/drawing/2014/main" id="{325331AC-5041-64B7-2B69-D01826120BB1}"/>
                  </a:ext>
                </a:extLst>
              </p:cNvPr>
              <p:cNvSpPr/>
              <p:nvPr/>
            </p:nvSpPr>
            <p:spPr bwMode="gray">
              <a:xfrm rot="16200000">
                <a:off x="3514234" y="3844281"/>
                <a:ext cx="1359956" cy="1506356"/>
              </a:xfrm>
              <a:prstGeom prst="triangl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9144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tx1">
                      <a:lumMod val="50000"/>
                    </a:schemeClr>
                  </a:solidFill>
                </a:endParaRPr>
              </a:p>
            </p:txBody>
          </p:sp>
          <p:sp>
            <p:nvSpPr>
              <p:cNvPr id="9" name="TextBox 8">
                <a:extLst>
                  <a:ext uri="{FF2B5EF4-FFF2-40B4-BE49-F238E27FC236}">
                    <a16:creationId xmlns:a16="http://schemas.microsoft.com/office/drawing/2014/main" id="{B61460DB-73BA-5AAC-0E1D-9114F025049C}"/>
                  </a:ext>
                </a:extLst>
              </p:cNvPr>
              <p:cNvSpPr txBox="1"/>
              <p:nvPr/>
            </p:nvSpPr>
            <p:spPr bwMode="gray">
              <a:xfrm>
                <a:off x="3917482" y="4320461"/>
                <a:ext cx="1001027" cy="553998"/>
              </a:xfrm>
              <a:prstGeom prst="rect">
                <a:avLst/>
              </a:prstGeom>
              <a:noFill/>
            </p:spPr>
            <p:txBody>
              <a:bodyPr vert="horz" wrap="square" lIns="0" tIns="0" rIns="0" bIns="0" rtlCol="0">
                <a:spAutoFit/>
              </a:bodyPr>
              <a:lstStyle/>
              <a:p>
                <a:pPr algn="ctr">
                  <a:spcBef>
                    <a:spcPts val="600"/>
                  </a:spcBef>
                </a:pPr>
                <a:r>
                  <a:rPr lang="en-US" b="1" dirty="0">
                    <a:solidFill>
                      <a:schemeClr val="accent6"/>
                    </a:solidFill>
                  </a:rPr>
                  <a:t>Evaluate</a:t>
                </a:r>
                <a:br>
                  <a:rPr lang="en-US" b="1" dirty="0">
                    <a:solidFill>
                      <a:schemeClr val="accent6"/>
                    </a:solidFill>
                  </a:rPr>
                </a:br>
                <a:r>
                  <a:rPr lang="en-US" b="1" dirty="0">
                    <a:solidFill>
                      <a:schemeClr val="accent6"/>
                    </a:solidFill>
                  </a:rPr>
                  <a:t>Paths</a:t>
                </a:r>
              </a:p>
            </p:txBody>
          </p:sp>
        </p:grpSp>
        <p:sp>
          <p:nvSpPr>
            <p:cNvPr id="10" name="TextBox 9">
              <a:extLst>
                <a:ext uri="{FF2B5EF4-FFF2-40B4-BE49-F238E27FC236}">
                  <a16:creationId xmlns:a16="http://schemas.microsoft.com/office/drawing/2014/main" id="{0888AD5E-F59E-36DE-0D3E-DCE36AA0DFEB}"/>
                </a:ext>
              </a:extLst>
            </p:cNvPr>
            <p:cNvSpPr txBox="1"/>
            <p:nvPr/>
          </p:nvSpPr>
          <p:spPr bwMode="gray">
            <a:xfrm>
              <a:off x="3161465" y="4412734"/>
              <a:ext cx="607782" cy="215444"/>
            </a:xfrm>
            <a:prstGeom prst="rect">
              <a:avLst/>
            </a:prstGeom>
            <a:noFill/>
          </p:spPr>
          <p:txBody>
            <a:bodyPr vert="horz" wrap="square" lIns="0" tIns="0" rIns="0" bIns="0" rtlCol="0">
              <a:spAutoFit/>
            </a:bodyPr>
            <a:lstStyle/>
            <a:p>
              <a:pPr algn="l">
                <a:spcBef>
                  <a:spcPts val="600"/>
                </a:spcBef>
              </a:pPr>
              <a:r>
                <a:rPr lang="en-US" sz="1400" dirty="0"/>
                <a:t>(move)</a:t>
              </a:r>
            </a:p>
          </p:txBody>
        </p:sp>
        <p:sp>
          <p:nvSpPr>
            <p:cNvPr id="11" name="TextBox 10">
              <a:extLst>
                <a:ext uri="{FF2B5EF4-FFF2-40B4-BE49-F238E27FC236}">
                  <a16:creationId xmlns:a16="http://schemas.microsoft.com/office/drawing/2014/main" id="{9C0701C2-647D-5148-9F6A-D2AF0ACB46BE}"/>
                </a:ext>
              </a:extLst>
            </p:cNvPr>
            <p:cNvSpPr txBox="1"/>
            <p:nvPr/>
          </p:nvSpPr>
          <p:spPr bwMode="gray">
            <a:xfrm>
              <a:off x="6074290" y="4412734"/>
              <a:ext cx="1240646" cy="215444"/>
            </a:xfrm>
            <a:prstGeom prst="rect">
              <a:avLst/>
            </a:prstGeom>
            <a:noFill/>
          </p:spPr>
          <p:txBody>
            <a:bodyPr vert="horz" wrap="square" lIns="0" tIns="0" rIns="0" bIns="0" rtlCol="0">
              <a:spAutoFit/>
            </a:bodyPr>
            <a:lstStyle/>
            <a:p>
              <a:pPr algn="l">
                <a:spcBef>
                  <a:spcPts val="600"/>
                </a:spcBef>
              </a:pPr>
              <a:r>
                <a:rPr lang="en-US" sz="1400" dirty="0"/>
                <a:t>(evaluate-path)</a:t>
              </a:r>
            </a:p>
          </p:txBody>
        </p:sp>
        <p:grpSp>
          <p:nvGrpSpPr>
            <p:cNvPr id="12" name="Group 11">
              <a:extLst>
                <a:ext uri="{FF2B5EF4-FFF2-40B4-BE49-F238E27FC236}">
                  <a16:creationId xmlns:a16="http://schemas.microsoft.com/office/drawing/2014/main" id="{3A8C713C-7970-03F1-9D73-D492D948476F}"/>
                </a:ext>
              </a:extLst>
            </p:cNvPr>
            <p:cNvGrpSpPr/>
            <p:nvPr/>
          </p:nvGrpSpPr>
          <p:grpSpPr>
            <a:xfrm>
              <a:off x="8455269" y="3840479"/>
              <a:ext cx="1506356" cy="1359956"/>
              <a:chOff x="3441034" y="3917481"/>
              <a:chExt cx="1506356" cy="1359956"/>
            </a:xfrm>
          </p:grpSpPr>
          <p:sp>
            <p:nvSpPr>
              <p:cNvPr id="13" name="Triangle 12">
                <a:extLst>
                  <a:ext uri="{FF2B5EF4-FFF2-40B4-BE49-F238E27FC236}">
                    <a16:creationId xmlns:a16="http://schemas.microsoft.com/office/drawing/2014/main" id="{8C987AF8-863E-CB4E-11AD-E39F3E4AA9BD}"/>
                  </a:ext>
                </a:extLst>
              </p:cNvPr>
              <p:cNvSpPr/>
              <p:nvPr/>
            </p:nvSpPr>
            <p:spPr bwMode="gray">
              <a:xfrm rot="16200000">
                <a:off x="3514234" y="3844281"/>
                <a:ext cx="1359956" cy="1506356"/>
              </a:xfrm>
              <a:prstGeom prst="triangl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0" rIns="0" bIns="9144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tx1">
                      <a:lumMod val="50000"/>
                    </a:schemeClr>
                  </a:solidFill>
                </a:endParaRPr>
              </a:p>
            </p:txBody>
          </p:sp>
          <p:sp>
            <p:nvSpPr>
              <p:cNvPr id="14" name="TextBox 13">
                <a:extLst>
                  <a:ext uri="{FF2B5EF4-FFF2-40B4-BE49-F238E27FC236}">
                    <a16:creationId xmlns:a16="http://schemas.microsoft.com/office/drawing/2014/main" id="{6D424F62-964E-2AEF-FCB2-688658A0B5BC}"/>
                  </a:ext>
                </a:extLst>
              </p:cNvPr>
              <p:cNvSpPr txBox="1"/>
              <p:nvPr/>
            </p:nvSpPr>
            <p:spPr bwMode="gray">
              <a:xfrm>
                <a:off x="3917482" y="4320461"/>
                <a:ext cx="1001027" cy="553998"/>
              </a:xfrm>
              <a:prstGeom prst="rect">
                <a:avLst/>
              </a:prstGeom>
              <a:noFill/>
            </p:spPr>
            <p:txBody>
              <a:bodyPr vert="horz" wrap="square" lIns="0" tIns="0" rIns="0" bIns="0" rtlCol="0">
                <a:spAutoFit/>
              </a:bodyPr>
              <a:lstStyle/>
              <a:p>
                <a:pPr algn="ctr">
                  <a:spcBef>
                    <a:spcPts val="600"/>
                  </a:spcBef>
                </a:pPr>
                <a:r>
                  <a:rPr lang="en-US" b="1" dirty="0">
                    <a:solidFill>
                      <a:schemeClr val="accent6"/>
                    </a:solidFill>
                  </a:rPr>
                  <a:t>Look</a:t>
                </a:r>
                <a:br>
                  <a:rPr lang="en-US" b="1" dirty="0">
                    <a:solidFill>
                      <a:schemeClr val="accent6"/>
                    </a:solidFill>
                  </a:rPr>
                </a:br>
                <a:r>
                  <a:rPr lang="en-US" b="1" dirty="0">
                    <a:solidFill>
                      <a:schemeClr val="accent6"/>
                    </a:solidFill>
                  </a:rPr>
                  <a:t>Ahead</a:t>
                </a:r>
              </a:p>
            </p:txBody>
          </p:sp>
        </p:grpSp>
        <p:sp>
          <p:nvSpPr>
            <p:cNvPr id="15" name="TextBox 14">
              <a:extLst>
                <a:ext uri="{FF2B5EF4-FFF2-40B4-BE49-F238E27FC236}">
                  <a16:creationId xmlns:a16="http://schemas.microsoft.com/office/drawing/2014/main" id="{412ADB79-DD45-419E-876B-DE0F1D1598AA}"/>
                </a:ext>
              </a:extLst>
            </p:cNvPr>
            <p:cNvSpPr txBox="1"/>
            <p:nvPr/>
          </p:nvSpPr>
          <p:spPr bwMode="gray">
            <a:xfrm>
              <a:off x="10098991" y="4412734"/>
              <a:ext cx="894476" cy="215444"/>
            </a:xfrm>
            <a:prstGeom prst="rect">
              <a:avLst/>
            </a:prstGeom>
            <a:noFill/>
          </p:spPr>
          <p:txBody>
            <a:bodyPr vert="horz" wrap="none" lIns="0" tIns="0" rIns="0" bIns="0" rtlCol="0">
              <a:spAutoFit/>
            </a:bodyPr>
            <a:lstStyle/>
            <a:p>
              <a:pPr algn="l">
                <a:spcBef>
                  <a:spcPts val="600"/>
                </a:spcBef>
              </a:pPr>
              <a:r>
                <a:rPr lang="en-US" sz="1400" dirty="0"/>
                <a:t>(scan-next)</a:t>
              </a:r>
            </a:p>
          </p:txBody>
        </p:sp>
        <p:cxnSp>
          <p:nvCxnSpPr>
            <p:cNvPr id="17" name="Straight Arrow Connector 16">
              <a:extLst>
                <a:ext uri="{FF2B5EF4-FFF2-40B4-BE49-F238E27FC236}">
                  <a16:creationId xmlns:a16="http://schemas.microsoft.com/office/drawing/2014/main" id="{7102A3E9-4193-00E1-1841-EB3DC2521D65}"/>
                </a:ext>
              </a:extLst>
            </p:cNvPr>
            <p:cNvCxnSpPr>
              <a:cxnSpLocks/>
              <a:stCxn id="10" idx="3"/>
              <a:endCxn id="8" idx="0"/>
            </p:cNvCxnSpPr>
            <p:nvPr/>
          </p:nvCxnSpPr>
          <p:spPr bwMode="gray">
            <a:xfrm>
              <a:off x="3769247" y="4520456"/>
              <a:ext cx="661321" cy="1"/>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F4B982-D08F-9AFC-2644-869D5621AFDB}"/>
                </a:ext>
              </a:extLst>
            </p:cNvPr>
            <p:cNvCxnSpPr>
              <a:cxnSpLocks/>
              <a:stCxn id="11" idx="3"/>
              <a:endCxn id="13" idx="0"/>
            </p:cNvCxnSpPr>
            <p:nvPr/>
          </p:nvCxnSpPr>
          <p:spPr bwMode="gray">
            <a:xfrm>
              <a:off x="7314936" y="4520456"/>
              <a:ext cx="1140333" cy="1"/>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BF17D7-D50B-CEA6-E81D-506508AE80E9}"/>
                </a:ext>
              </a:extLst>
            </p:cNvPr>
            <p:cNvSpPr txBox="1"/>
            <p:nvPr/>
          </p:nvSpPr>
          <p:spPr bwMode="gray">
            <a:xfrm>
              <a:off x="3954120" y="4253670"/>
              <a:ext cx="189154" cy="215444"/>
            </a:xfrm>
            <a:prstGeom prst="rect">
              <a:avLst/>
            </a:prstGeom>
            <a:noFill/>
          </p:spPr>
          <p:txBody>
            <a:bodyPr vert="horz" wrap="none" lIns="0" tIns="0" rIns="0" bIns="0" rtlCol="0">
              <a:spAutoFit/>
            </a:bodyPr>
            <a:lstStyle/>
            <a:p>
              <a:pPr algn="l">
                <a:spcBef>
                  <a:spcPts val="600"/>
                </a:spcBef>
              </a:pPr>
              <a:r>
                <a:rPr lang="en-US" sz="1400" i="1" dirty="0"/>
                <a:t>tie</a:t>
              </a:r>
            </a:p>
          </p:txBody>
        </p:sp>
        <p:sp>
          <p:nvSpPr>
            <p:cNvPr id="25" name="TextBox 24">
              <a:extLst>
                <a:ext uri="{FF2B5EF4-FFF2-40B4-BE49-F238E27FC236}">
                  <a16:creationId xmlns:a16="http://schemas.microsoft.com/office/drawing/2014/main" id="{405EDF20-40C3-2DB8-B3F9-CE1E069C7898}"/>
                </a:ext>
              </a:extLst>
            </p:cNvPr>
            <p:cNvSpPr txBox="1"/>
            <p:nvPr/>
          </p:nvSpPr>
          <p:spPr bwMode="gray">
            <a:xfrm>
              <a:off x="7362021" y="4253670"/>
              <a:ext cx="1093248" cy="215444"/>
            </a:xfrm>
            <a:prstGeom prst="rect">
              <a:avLst/>
            </a:prstGeom>
            <a:noFill/>
          </p:spPr>
          <p:txBody>
            <a:bodyPr vert="horz" wrap="none" lIns="0" tIns="0" rIns="0" bIns="0" rtlCol="0">
              <a:spAutoFit/>
            </a:bodyPr>
            <a:lstStyle/>
            <a:p>
              <a:pPr algn="l">
                <a:spcBef>
                  <a:spcPts val="600"/>
                </a:spcBef>
              </a:pPr>
              <a:r>
                <a:rPr lang="en-US" sz="1400" i="1" dirty="0"/>
                <a:t>op no-change</a:t>
              </a:r>
            </a:p>
          </p:txBody>
        </p:sp>
      </p:grpSp>
    </p:spTree>
    <p:extLst>
      <p:ext uri="{BB962C8B-B14F-4D97-AF65-F5344CB8AC3E}">
        <p14:creationId xmlns:p14="http://schemas.microsoft.com/office/powerpoint/2010/main" val="438884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30BDC-DBD4-D0CC-8B8A-9E3DA959F478}"/>
              </a:ext>
            </a:extLst>
          </p:cNvPr>
          <p:cNvSpPr>
            <a:spLocks noGrp="1"/>
          </p:cNvSpPr>
          <p:nvPr>
            <p:ph type="title"/>
          </p:nvPr>
        </p:nvSpPr>
        <p:spPr>
          <a:xfrm>
            <a:off x="1752600" y="3212854"/>
            <a:ext cx="8686800" cy="761747"/>
          </a:xfrm>
        </p:spPr>
        <p:txBody>
          <a:bodyPr/>
          <a:lstStyle/>
          <a:p>
            <a:r>
              <a:rPr lang="en-US" dirty="0"/>
              <a:t>Substates</a:t>
            </a:r>
          </a:p>
        </p:txBody>
      </p:sp>
      <p:sp>
        <p:nvSpPr>
          <p:cNvPr id="5" name="Text Placeholder 4">
            <a:extLst>
              <a:ext uri="{FF2B5EF4-FFF2-40B4-BE49-F238E27FC236}">
                <a16:creationId xmlns:a16="http://schemas.microsoft.com/office/drawing/2014/main" id="{9721136E-A348-1A98-F654-8F8F8615176B}"/>
              </a:ext>
            </a:extLst>
          </p:cNvPr>
          <p:cNvSpPr>
            <a:spLocks noGrp="1"/>
          </p:cNvSpPr>
          <p:nvPr>
            <p:ph type="body" idx="1"/>
          </p:nvPr>
        </p:nvSpPr>
        <p:spPr/>
        <p:txBody>
          <a:bodyPr/>
          <a:lstStyle/>
          <a:p>
            <a:r>
              <a:rPr lang="en-US" dirty="0"/>
              <a:t>And How To Use Them</a:t>
            </a:r>
          </a:p>
        </p:txBody>
      </p:sp>
    </p:spTree>
    <p:extLst>
      <p:ext uri="{BB962C8B-B14F-4D97-AF65-F5344CB8AC3E}">
        <p14:creationId xmlns:p14="http://schemas.microsoft.com/office/powerpoint/2010/main" val="3795172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9" y="555639"/>
            <a:ext cx="2777614" cy="304699"/>
          </a:xfrm>
        </p:spPr>
        <p:txBody>
          <a:bodyPr/>
          <a:lstStyle/>
          <a:p>
            <a:r>
              <a:rPr lang="en-US" dirty="0"/>
              <a:t>What is a State?</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7" y="1557210"/>
            <a:ext cx="5219505" cy="4450300"/>
          </a:xfrm>
        </p:spPr>
        <p:txBody>
          <a:bodyPr>
            <a:normAutofit/>
          </a:bodyPr>
          <a:lstStyle/>
          <a:p>
            <a:r>
              <a:rPr lang="en-US" dirty="0"/>
              <a:t>A Soar agent is called “stateful” because it can hold memory for its current state of problem solving. </a:t>
            </a:r>
          </a:p>
          <a:p>
            <a:pPr marL="285750" indent="-285750">
              <a:buFont typeface="Arial" panose="020B0604020202020204" pitchFamily="34" charset="0"/>
              <a:buChar char="•"/>
            </a:pPr>
            <a:r>
              <a:rPr lang="en-US" dirty="0"/>
              <a:t>We learned in Lesson 01 that the “state” ID is the root of this memory graph structure</a:t>
            </a:r>
          </a:p>
          <a:p>
            <a:r>
              <a:rPr lang="en-US" dirty="0"/>
              <a:t>Soar keeps WM states for </a:t>
            </a:r>
            <a:r>
              <a:rPr lang="en-US" i="1" dirty="0"/>
              <a:t>each active layer of problem solving </a:t>
            </a:r>
            <a:r>
              <a:rPr lang="en-US" dirty="0"/>
              <a:t>at once</a:t>
            </a:r>
          </a:p>
          <a:p>
            <a:pPr marL="285750" indent="-285750">
              <a:buFont typeface="Arial" panose="020B0604020202020204" pitchFamily="34" charset="0"/>
              <a:buChar char="•"/>
            </a:pPr>
            <a:r>
              <a:rPr lang="en-US" dirty="0"/>
              <a:t>Each subproblem gets its own partition of the WM graph</a:t>
            </a:r>
          </a:p>
          <a:p>
            <a:pPr marL="285750" indent="-285750">
              <a:buFont typeface="Arial" panose="020B0604020202020204" pitchFamily="34" charset="0"/>
              <a:buChar char="•"/>
            </a:pPr>
            <a:r>
              <a:rPr lang="en-US" dirty="0"/>
              <a:t>Each partition has </a:t>
            </a:r>
            <a:r>
              <a:rPr lang="en-US" i="1" dirty="0"/>
              <a:t>its own root state ID</a:t>
            </a:r>
          </a:p>
          <a:p>
            <a:pPr marL="285750" indent="-285750">
              <a:buFont typeface="Arial" panose="020B0604020202020204" pitchFamily="34" charset="0"/>
              <a:buChar char="•"/>
            </a:pPr>
            <a:r>
              <a:rPr lang="en-US" dirty="0"/>
              <a:t>The agent works with that partition when solving that subproblem</a:t>
            </a:r>
          </a:p>
        </p:txBody>
      </p:sp>
      <p:grpSp>
        <p:nvGrpSpPr>
          <p:cNvPr id="110" name="Group 109">
            <a:extLst>
              <a:ext uri="{FF2B5EF4-FFF2-40B4-BE49-F238E27FC236}">
                <a16:creationId xmlns:a16="http://schemas.microsoft.com/office/drawing/2014/main" id="{F0C1A3A1-F506-9E02-2245-1A7905D1263D}"/>
              </a:ext>
            </a:extLst>
          </p:cNvPr>
          <p:cNvGrpSpPr/>
          <p:nvPr/>
        </p:nvGrpSpPr>
        <p:grpSpPr>
          <a:xfrm>
            <a:off x="7015506" y="3134771"/>
            <a:ext cx="921453" cy="792242"/>
            <a:chOff x="6464858" y="2571134"/>
            <a:chExt cx="921453" cy="792242"/>
          </a:xfrm>
          <a:solidFill>
            <a:srgbClr val="E8E8E8"/>
          </a:solidFill>
        </p:grpSpPr>
        <p:sp>
          <p:nvSpPr>
            <p:cNvPr id="88" name="Oval 87">
              <a:extLst>
                <a:ext uri="{FF2B5EF4-FFF2-40B4-BE49-F238E27FC236}">
                  <a16:creationId xmlns:a16="http://schemas.microsoft.com/office/drawing/2014/main" id="{B3283034-9E55-6556-269C-0229D4D36470}"/>
                </a:ext>
              </a:extLst>
            </p:cNvPr>
            <p:cNvSpPr/>
            <p:nvPr/>
          </p:nvSpPr>
          <p:spPr bwMode="gray">
            <a:xfrm>
              <a:off x="6464858" y="2571134"/>
              <a:ext cx="470294" cy="470294"/>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S2</a:t>
              </a:r>
              <a:endParaRPr lang="en-US" b="1" i="0" u="none" baseline="0" dirty="0">
                <a:solidFill>
                  <a:sysClr val="windowText" lastClr="000000"/>
                </a:solidFill>
              </a:endParaRPr>
            </a:p>
          </p:txBody>
        </p:sp>
        <p:cxnSp>
          <p:nvCxnSpPr>
            <p:cNvPr id="90" name="Elbow Connector 89">
              <a:extLst>
                <a:ext uri="{FF2B5EF4-FFF2-40B4-BE49-F238E27FC236}">
                  <a16:creationId xmlns:a16="http://schemas.microsoft.com/office/drawing/2014/main" id="{463F4208-A8AD-D148-F4F6-289D57BC56E4}"/>
                </a:ext>
              </a:extLst>
            </p:cNvPr>
            <p:cNvCxnSpPr>
              <a:cxnSpLocks/>
              <a:stCxn id="88" idx="4"/>
              <a:endCxn id="91" idx="2"/>
            </p:cNvCxnSpPr>
            <p:nvPr/>
          </p:nvCxnSpPr>
          <p:spPr bwMode="gray">
            <a:xfrm rot="16200000" flipH="1">
              <a:off x="6792991" y="2948442"/>
              <a:ext cx="14356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2944D296-52A5-6E68-BF05-4C7937B18156}"/>
                </a:ext>
              </a:extLst>
            </p:cNvPr>
            <p:cNvSpPr/>
            <p:nvPr/>
          </p:nvSpPr>
          <p:spPr bwMode="gray">
            <a:xfrm>
              <a:off x="7029539" y="300660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grpSp>
      <p:grpSp>
        <p:nvGrpSpPr>
          <p:cNvPr id="109" name="Group 108">
            <a:extLst>
              <a:ext uri="{FF2B5EF4-FFF2-40B4-BE49-F238E27FC236}">
                <a16:creationId xmlns:a16="http://schemas.microsoft.com/office/drawing/2014/main" id="{C125C519-52EF-2B0E-3DEC-2F4B60AE5398}"/>
              </a:ext>
            </a:extLst>
          </p:cNvPr>
          <p:cNvGrpSpPr/>
          <p:nvPr/>
        </p:nvGrpSpPr>
        <p:grpSpPr>
          <a:xfrm>
            <a:off x="6992664" y="4784305"/>
            <a:ext cx="906550" cy="1593721"/>
            <a:chOff x="6479761" y="3947500"/>
            <a:chExt cx="906550" cy="1593721"/>
          </a:xfrm>
          <a:solidFill>
            <a:srgbClr val="E8E8E8"/>
          </a:solidFill>
        </p:grpSpPr>
        <p:sp>
          <p:nvSpPr>
            <p:cNvPr id="93" name="Oval 92">
              <a:extLst>
                <a:ext uri="{FF2B5EF4-FFF2-40B4-BE49-F238E27FC236}">
                  <a16:creationId xmlns:a16="http://schemas.microsoft.com/office/drawing/2014/main" id="{953072B5-4D4A-977C-1488-C6C4785B42B9}"/>
                </a:ext>
              </a:extLst>
            </p:cNvPr>
            <p:cNvSpPr/>
            <p:nvPr/>
          </p:nvSpPr>
          <p:spPr bwMode="gray">
            <a:xfrm>
              <a:off x="6479761" y="3947500"/>
              <a:ext cx="440488" cy="440488"/>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S3</a:t>
              </a:r>
              <a:endParaRPr lang="en-US" b="1" i="0" u="none" baseline="0" dirty="0">
                <a:solidFill>
                  <a:sysClr val="windowText" lastClr="000000"/>
                </a:solidFill>
              </a:endParaRPr>
            </a:p>
          </p:txBody>
        </p:sp>
        <p:cxnSp>
          <p:nvCxnSpPr>
            <p:cNvPr id="94" name="Elbow Connector 93">
              <a:extLst>
                <a:ext uri="{FF2B5EF4-FFF2-40B4-BE49-F238E27FC236}">
                  <a16:creationId xmlns:a16="http://schemas.microsoft.com/office/drawing/2014/main" id="{DBB66A06-2569-184C-6CE2-14A9F05B12C2}"/>
                </a:ext>
              </a:extLst>
            </p:cNvPr>
            <p:cNvCxnSpPr>
              <a:cxnSpLocks/>
              <a:stCxn id="93" idx="4"/>
              <a:endCxn id="97" idx="2"/>
            </p:cNvCxnSpPr>
            <p:nvPr/>
          </p:nvCxnSpPr>
          <p:spPr bwMode="gray">
            <a:xfrm rot="16200000" flipH="1">
              <a:off x="6580431" y="4507562"/>
              <a:ext cx="56868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279C2A26-C05F-3D29-0230-2326F7A20B6D}"/>
                </a:ext>
              </a:extLst>
            </p:cNvPr>
            <p:cNvCxnSpPr>
              <a:cxnSpLocks/>
              <a:stCxn id="93" idx="4"/>
              <a:endCxn id="96" idx="2"/>
            </p:cNvCxnSpPr>
            <p:nvPr/>
          </p:nvCxnSpPr>
          <p:spPr bwMode="gray">
            <a:xfrm rot="16200000" flipH="1">
              <a:off x="6785540" y="4302453"/>
              <a:ext cx="158465"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A77D2023-A117-B8DC-076E-DFFEECF4549A}"/>
                </a:ext>
              </a:extLst>
            </p:cNvPr>
            <p:cNvSpPr/>
            <p:nvPr/>
          </p:nvSpPr>
          <p:spPr bwMode="gray">
            <a:xfrm>
              <a:off x="7029539" y="4368067"/>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97" name="Oval 96">
              <a:extLst>
                <a:ext uri="{FF2B5EF4-FFF2-40B4-BE49-F238E27FC236}">
                  <a16:creationId xmlns:a16="http://schemas.microsoft.com/office/drawing/2014/main" id="{0A9B41A3-50A8-288A-0018-FA33D2D0A359}"/>
                </a:ext>
              </a:extLst>
            </p:cNvPr>
            <p:cNvSpPr/>
            <p:nvPr/>
          </p:nvSpPr>
          <p:spPr bwMode="gray">
            <a:xfrm>
              <a:off x="7029539" y="477828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99" name="Oval 98">
              <a:extLst>
                <a:ext uri="{FF2B5EF4-FFF2-40B4-BE49-F238E27FC236}">
                  <a16:creationId xmlns:a16="http://schemas.microsoft.com/office/drawing/2014/main" id="{EF3C013D-43DF-9FD5-9546-E6AF27EF8DD0}"/>
                </a:ext>
              </a:extLst>
            </p:cNvPr>
            <p:cNvSpPr/>
            <p:nvPr/>
          </p:nvSpPr>
          <p:spPr bwMode="gray">
            <a:xfrm>
              <a:off x="7029539" y="5184449"/>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00" name="Elbow Connector 99">
              <a:extLst>
                <a:ext uri="{FF2B5EF4-FFF2-40B4-BE49-F238E27FC236}">
                  <a16:creationId xmlns:a16="http://schemas.microsoft.com/office/drawing/2014/main" id="{C77A88CE-0ED8-B592-57FF-45BBBFC9D628}"/>
                </a:ext>
              </a:extLst>
            </p:cNvPr>
            <p:cNvCxnSpPr>
              <a:cxnSpLocks/>
              <a:stCxn id="93" idx="4"/>
              <a:endCxn id="99" idx="2"/>
            </p:cNvCxnSpPr>
            <p:nvPr/>
          </p:nvCxnSpPr>
          <p:spPr bwMode="gray">
            <a:xfrm rot="16200000" flipH="1">
              <a:off x="6377349" y="4710644"/>
              <a:ext cx="974847"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8652479-E148-078D-A206-E1BE0B282996}"/>
              </a:ext>
            </a:extLst>
          </p:cNvPr>
          <p:cNvGrpSpPr/>
          <p:nvPr/>
        </p:nvGrpSpPr>
        <p:grpSpPr>
          <a:xfrm>
            <a:off x="7001442" y="1416801"/>
            <a:ext cx="912249" cy="1085950"/>
            <a:chOff x="6474062" y="882889"/>
            <a:chExt cx="912249" cy="1085950"/>
          </a:xfrm>
          <a:solidFill>
            <a:srgbClr val="E8E8E8"/>
          </a:solidFill>
        </p:grpSpPr>
        <p:sp>
          <p:nvSpPr>
            <p:cNvPr id="104" name="Oval 103">
              <a:extLst>
                <a:ext uri="{FF2B5EF4-FFF2-40B4-BE49-F238E27FC236}">
                  <a16:creationId xmlns:a16="http://schemas.microsoft.com/office/drawing/2014/main" id="{5C04099C-E1EA-586D-BF53-7F2F460707CF}"/>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105" name="Elbow Connector 104">
              <a:extLst>
                <a:ext uri="{FF2B5EF4-FFF2-40B4-BE49-F238E27FC236}">
                  <a16:creationId xmlns:a16="http://schemas.microsoft.com/office/drawing/2014/main" id="{3BBD319E-24DB-2D85-1F13-378539EF8426}"/>
                </a:ext>
              </a:extLst>
            </p:cNvPr>
            <p:cNvCxnSpPr>
              <a:cxnSpLocks/>
              <a:stCxn id="104" idx="4"/>
              <a:endCxn id="108" idx="2"/>
            </p:cNvCxnSpPr>
            <p:nvPr/>
          </p:nvCxnSpPr>
          <p:spPr bwMode="gray">
            <a:xfrm rot="16200000" flipH="1">
              <a:off x="6636933" y="1397847"/>
              <a:ext cx="455678"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E59B5003-EA20-6042-0F4F-0E374A98A836}"/>
                </a:ext>
              </a:extLst>
            </p:cNvPr>
            <p:cNvCxnSpPr>
              <a:cxnSpLocks/>
              <a:stCxn id="104" idx="4"/>
              <a:endCxn id="107"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F268561-0107-6B49-E8B2-D71A8A408BA3}"/>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08" name="Oval 107">
              <a:extLst>
                <a:ext uri="{FF2B5EF4-FFF2-40B4-BE49-F238E27FC236}">
                  <a16:creationId xmlns:a16="http://schemas.microsoft.com/office/drawing/2014/main" id="{FB40B858-4EA8-60A2-202B-AA57529723B8}"/>
                </a:ext>
              </a:extLst>
            </p:cNvPr>
            <p:cNvSpPr/>
            <p:nvPr/>
          </p:nvSpPr>
          <p:spPr bwMode="gray">
            <a:xfrm>
              <a:off x="7029539" y="1612067"/>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grpSp>
      <p:sp>
        <p:nvSpPr>
          <p:cNvPr id="120" name="TextBox 119">
            <a:extLst>
              <a:ext uri="{FF2B5EF4-FFF2-40B4-BE49-F238E27FC236}">
                <a16:creationId xmlns:a16="http://schemas.microsoft.com/office/drawing/2014/main" id="{6C67047C-6508-BE62-C70F-529C3BB31016}"/>
              </a:ext>
            </a:extLst>
          </p:cNvPr>
          <p:cNvSpPr txBox="1"/>
          <p:nvPr/>
        </p:nvSpPr>
        <p:spPr bwMode="gray">
          <a:xfrm>
            <a:off x="7082609" y="1022921"/>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grpSp>
        <p:nvGrpSpPr>
          <p:cNvPr id="4" name="Group 3">
            <a:extLst>
              <a:ext uri="{FF2B5EF4-FFF2-40B4-BE49-F238E27FC236}">
                <a16:creationId xmlns:a16="http://schemas.microsoft.com/office/drawing/2014/main" id="{CBB85ABF-9F91-0234-D3B1-36C81E057D2C}"/>
              </a:ext>
            </a:extLst>
          </p:cNvPr>
          <p:cNvGrpSpPr/>
          <p:nvPr/>
        </p:nvGrpSpPr>
        <p:grpSpPr>
          <a:xfrm>
            <a:off x="8602048" y="2190231"/>
            <a:ext cx="3129063" cy="1686735"/>
            <a:chOff x="8378496" y="1846250"/>
            <a:chExt cx="3129063" cy="1686735"/>
          </a:xfrm>
        </p:grpSpPr>
        <p:sp>
          <p:nvSpPr>
            <p:cNvPr id="5" name="TextBox 4">
              <a:extLst>
                <a:ext uri="{FF2B5EF4-FFF2-40B4-BE49-F238E27FC236}">
                  <a16:creationId xmlns:a16="http://schemas.microsoft.com/office/drawing/2014/main" id="{A215945C-4FE7-E9FC-3EEC-608771AEFF89}"/>
                </a:ext>
              </a:extLst>
            </p:cNvPr>
            <p:cNvSpPr txBox="1"/>
            <p:nvPr/>
          </p:nvSpPr>
          <p:spPr bwMode="gray">
            <a:xfrm>
              <a:off x="8378496" y="2669629"/>
              <a:ext cx="312906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Evaluate Paths</a:t>
              </a:r>
            </a:p>
          </p:txBody>
        </p:sp>
        <p:sp>
          <p:nvSpPr>
            <p:cNvPr id="6" name="Rounded Rectangle 5">
              <a:extLst>
                <a:ext uri="{FF2B5EF4-FFF2-40B4-BE49-F238E27FC236}">
                  <a16:creationId xmlns:a16="http://schemas.microsoft.com/office/drawing/2014/main" id="{C10878DA-D46F-0F11-0CE4-E97A8DD49A0B}"/>
                </a:ext>
              </a:extLst>
            </p:cNvPr>
            <p:cNvSpPr/>
            <p:nvPr/>
          </p:nvSpPr>
          <p:spPr bwMode="gray">
            <a:xfrm>
              <a:off x="9029597"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4</a:t>
              </a:r>
            </a:p>
          </p:txBody>
        </p:sp>
        <p:sp>
          <p:nvSpPr>
            <p:cNvPr id="7" name="Rounded Rectangle 6">
              <a:extLst>
                <a:ext uri="{FF2B5EF4-FFF2-40B4-BE49-F238E27FC236}">
                  <a16:creationId xmlns:a16="http://schemas.microsoft.com/office/drawing/2014/main" id="{F1C29BC1-6126-7056-C976-82CEF637653C}"/>
                </a:ext>
              </a:extLst>
            </p:cNvPr>
            <p:cNvSpPr/>
            <p:nvPr/>
          </p:nvSpPr>
          <p:spPr bwMode="gray">
            <a:xfrm>
              <a:off x="971179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5</a:t>
              </a:r>
            </a:p>
          </p:txBody>
        </p:sp>
        <p:cxnSp>
          <p:nvCxnSpPr>
            <p:cNvPr id="8" name="Straight Arrow Connector 7">
              <a:extLst>
                <a:ext uri="{FF2B5EF4-FFF2-40B4-BE49-F238E27FC236}">
                  <a16:creationId xmlns:a16="http://schemas.microsoft.com/office/drawing/2014/main" id="{686D354E-E00D-264C-7EEC-DAC557E2638C}"/>
                </a:ext>
              </a:extLst>
            </p:cNvPr>
            <p:cNvCxnSpPr>
              <a:cxnSpLocks/>
            </p:cNvCxnSpPr>
            <p:nvPr/>
          </p:nvCxnSpPr>
          <p:spPr bwMode="gray">
            <a:xfrm flipH="1">
              <a:off x="9335227" y="1861891"/>
              <a:ext cx="839021" cy="807738"/>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3DFCF3-9C3C-AA80-40E4-FAE2DDAF23AE}"/>
                </a:ext>
              </a:extLst>
            </p:cNvPr>
            <p:cNvCxnSpPr>
              <a:cxnSpLocks/>
              <a:stCxn id="6" idx="3"/>
              <a:endCxn id="7" idx="1"/>
            </p:cNvCxnSpPr>
            <p:nvPr/>
          </p:nvCxnSpPr>
          <p:spPr bwMode="gray">
            <a:xfrm>
              <a:off x="9492052" y="3301758"/>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A5985B7-ECEA-50BA-672F-A9BA3FA868D4}"/>
                </a:ext>
              </a:extLst>
            </p:cNvPr>
            <p:cNvSpPr/>
            <p:nvPr/>
          </p:nvSpPr>
          <p:spPr bwMode="gray">
            <a:xfrm>
              <a:off x="1039132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10</a:t>
              </a:r>
            </a:p>
          </p:txBody>
        </p:sp>
        <p:cxnSp>
          <p:nvCxnSpPr>
            <p:cNvPr id="11" name="Straight Arrow Connector 10">
              <a:extLst>
                <a:ext uri="{FF2B5EF4-FFF2-40B4-BE49-F238E27FC236}">
                  <a16:creationId xmlns:a16="http://schemas.microsoft.com/office/drawing/2014/main" id="{589A8054-064E-6472-4A89-3D5CC3AF6709}"/>
                </a:ext>
              </a:extLst>
            </p:cNvPr>
            <p:cNvCxnSpPr>
              <a:cxnSpLocks/>
              <a:stCxn id="7" idx="3"/>
              <a:endCxn id="10" idx="1"/>
            </p:cNvCxnSpPr>
            <p:nvPr/>
          </p:nvCxnSpPr>
          <p:spPr bwMode="gray">
            <a:xfrm>
              <a:off x="10174248" y="3301758"/>
              <a:ext cx="21707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EFC23E-1D37-5B5F-D5D8-29729B0B2E4A}"/>
                </a:ext>
              </a:extLst>
            </p:cNvPr>
            <p:cNvCxnSpPr>
              <a:cxnSpLocks/>
            </p:cNvCxnSpPr>
            <p:nvPr/>
          </p:nvCxnSpPr>
          <p:spPr bwMode="gray">
            <a:xfrm flipH="1" flipV="1">
              <a:off x="10280319" y="1846250"/>
              <a:ext cx="573459" cy="819367"/>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85C9191-EE93-14B3-6049-EE80A5A9658A}"/>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cxnSp>
        <p:nvCxnSpPr>
          <p:cNvPr id="14" name="Straight Connector 13">
            <a:extLst>
              <a:ext uri="{FF2B5EF4-FFF2-40B4-BE49-F238E27FC236}">
                <a16:creationId xmlns:a16="http://schemas.microsoft.com/office/drawing/2014/main" id="{C7EFFAAF-EDD5-672C-B908-8503582D40F2}"/>
              </a:ext>
            </a:extLst>
          </p:cNvPr>
          <p:cNvCxnSpPr>
            <a:cxnSpLocks/>
          </p:cNvCxnSpPr>
          <p:nvPr/>
        </p:nvCxnSpPr>
        <p:spPr bwMode="gray">
          <a:xfrm flipH="1">
            <a:off x="6617616" y="2582036"/>
            <a:ext cx="5299081"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549873-6AB3-EB10-45FB-DF56B449F3AF}"/>
              </a:ext>
            </a:extLst>
          </p:cNvPr>
          <p:cNvCxnSpPr>
            <a:cxnSpLocks/>
          </p:cNvCxnSpPr>
          <p:nvPr/>
        </p:nvCxnSpPr>
        <p:spPr bwMode="gray">
          <a:xfrm flipH="1">
            <a:off x="6617616" y="4194527"/>
            <a:ext cx="5299081"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09D3528-4392-6731-5FED-286996D1CE5A}"/>
              </a:ext>
            </a:extLst>
          </p:cNvPr>
          <p:cNvGrpSpPr/>
          <p:nvPr/>
        </p:nvGrpSpPr>
        <p:grpSpPr>
          <a:xfrm>
            <a:off x="8598346" y="1258191"/>
            <a:ext cx="2895521" cy="872358"/>
            <a:chOff x="8374794" y="1061545"/>
            <a:chExt cx="2895521" cy="872358"/>
          </a:xfrm>
        </p:grpSpPr>
        <p:sp>
          <p:nvSpPr>
            <p:cNvPr id="17" name="TextBox 16">
              <a:extLst>
                <a:ext uri="{FF2B5EF4-FFF2-40B4-BE49-F238E27FC236}">
                  <a16:creationId xmlns:a16="http://schemas.microsoft.com/office/drawing/2014/main" id="{27AC5726-E054-85C9-555D-6A1E909BAC9F}"/>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18" name="Rounded Rectangle 17">
              <a:extLst>
                <a:ext uri="{FF2B5EF4-FFF2-40B4-BE49-F238E27FC236}">
                  <a16:creationId xmlns:a16="http://schemas.microsoft.com/office/drawing/2014/main" id="{22C63A70-1751-D7E2-1810-A7F6FD13E66D}"/>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19" name="Rounded Rectangle 18">
              <a:extLst>
                <a:ext uri="{FF2B5EF4-FFF2-40B4-BE49-F238E27FC236}">
                  <a16:creationId xmlns:a16="http://schemas.microsoft.com/office/drawing/2014/main" id="{D19E9A6B-A95C-FF5F-2AE8-3B56BEB7C063}"/>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20" name="Rounded Rectangle 19">
              <a:extLst>
                <a:ext uri="{FF2B5EF4-FFF2-40B4-BE49-F238E27FC236}">
                  <a16:creationId xmlns:a16="http://schemas.microsoft.com/office/drawing/2014/main" id="{487DAD1D-C3B1-F843-A77B-9767447CC0E9}"/>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3</a:t>
              </a:r>
            </a:p>
          </p:txBody>
        </p:sp>
        <p:cxnSp>
          <p:nvCxnSpPr>
            <p:cNvPr id="21" name="Straight Arrow Connector 20">
              <a:extLst>
                <a:ext uri="{FF2B5EF4-FFF2-40B4-BE49-F238E27FC236}">
                  <a16:creationId xmlns:a16="http://schemas.microsoft.com/office/drawing/2014/main" id="{F0AEF35F-00CD-4787-3F04-07BFE0D05045}"/>
                </a:ext>
              </a:extLst>
            </p:cNvPr>
            <p:cNvCxnSpPr>
              <a:cxnSpLocks/>
              <a:stCxn id="18" idx="3"/>
              <a:endCxn id="19"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9E19B5-7898-87CE-8C76-BDF3C8994AA8}"/>
                </a:ext>
              </a:extLst>
            </p:cNvPr>
            <p:cNvCxnSpPr>
              <a:cxnSpLocks/>
              <a:stCxn id="19" idx="3"/>
              <a:endCxn id="20"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52B3BA-D8E3-3771-2E3B-C0EBBCB64F8B}"/>
                </a:ext>
              </a:extLst>
            </p:cNvPr>
            <p:cNvCxnSpPr>
              <a:cxnSpLocks/>
              <a:stCxn id="20" idx="3"/>
            </p:cNvCxnSpPr>
            <p:nvPr/>
          </p:nvCxnSpPr>
          <p:spPr bwMode="gray">
            <a:xfrm>
              <a:off x="10174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C3F65CA4-753F-4A24-8222-627C73544A2E}"/>
                </a:ext>
              </a:extLst>
            </p:cNvPr>
            <p:cNvSpPr/>
            <p:nvPr/>
          </p:nvSpPr>
          <p:spPr bwMode="gray">
            <a:xfrm>
              <a:off x="10391323"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11</a:t>
              </a:r>
            </a:p>
          </p:txBody>
        </p:sp>
        <p:cxnSp>
          <p:nvCxnSpPr>
            <p:cNvPr id="28" name="Straight Arrow Connector 27">
              <a:extLst>
                <a:ext uri="{FF2B5EF4-FFF2-40B4-BE49-F238E27FC236}">
                  <a16:creationId xmlns:a16="http://schemas.microsoft.com/office/drawing/2014/main" id="{83616DD1-B0D6-3586-16BD-CEAAF4EFFBED}"/>
                </a:ext>
              </a:extLst>
            </p:cNvPr>
            <p:cNvCxnSpPr>
              <a:cxnSpLocks/>
              <a:stCxn id="27" idx="3"/>
            </p:cNvCxnSpPr>
            <p:nvPr/>
          </p:nvCxnSpPr>
          <p:spPr bwMode="gray">
            <a:xfrm>
              <a:off x="10853778"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7C18B43-76F7-9545-4F37-A6A88A6DBCDE}"/>
              </a:ext>
            </a:extLst>
          </p:cNvPr>
          <p:cNvGrpSpPr/>
          <p:nvPr/>
        </p:nvGrpSpPr>
        <p:grpSpPr>
          <a:xfrm>
            <a:off x="8814031" y="3962829"/>
            <a:ext cx="2684453" cy="1645159"/>
            <a:chOff x="8590479" y="3486908"/>
            <a:chExt cx="2684453" cy="1645159"/>
          </a:xfrm>
        </p:grpSpPr>
        <p:sp>
          <p:nvSpPr>
            <p:cNvPr id="30" name="TextBox 29">
              <a:extLst>
                <a:ext uri="{FF2B5EF4-FFF2-40B4-BE49-F238E27FC236}">
                  <a16:creationId xmlns:a16="http://schemas.microsoft.com/office/drawing/2014/main" id="{1E0A33A2-0180-67A6-14EE-07D02FBF5782}"/>
                </a:ext>
              </a:extLst>
            </p:cNvPr>
            <p:cNvSpPr txBox="1"/>
            <p:nvPr/>
          </p:nvSpPr>
          <p:spPr bwMode="gray">
            <a:xfrm>
              <a:off x="8590479" y="4245301"/>
              <a:ext cx="268445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Look Ahead</a:t>
              </a:r>
            </a:p>
          </p:txBody>
        </p:sp>
        <p:sp>
          <p:nvSpPr>
            <p:cNvPr id="31" name="Rounded Rectangle 30">
              <a:extLst>
                <a:ext uri="{FF2B5EF4-FFF2-40B4-BE49-F238E27FC236}">
                  <a16:creationId xmlns:a16="http://schemas.microsoft.com/office/drawing/2014/main" id="{63C20B06-283B-B5CF-780E-762F0A43B15C}"/>
                </a:ext>
              </a:extLst>
            </p:cNvPr>
            <p:cNvSpPr/>
            <p:nvPr/>
          </p:nvSpPr>
          <p:spPr bwMode="gray">
            <a:xfrm>
              <a:off x="8682754"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i="0" u="none" baseline="0" dirty="0">
                  <a:solidFill>
                    <a:schemeClr val="accent6"/>
                  </a:solidFill>
                </a:rPr>
                <a:t>6</a:t>
              </a:r>
            </a:p>
          </p:txBody>
        </p:sp>
        <p:sp>
          <p:nvSpPr>
            <p:cNvPr id="32" name="Rounded Rectangle 31">
              <a:extLst>
                <a:ext uri="{FF2B5EF4-FFF2-40B4-BE49-F238E27FC236}">
                  <a16:creationId xmlns:a16="http://schemas.microsoft.com/office/drawing/2014/main" id="{772B2450-E192-81A0-3253-4B00A231065C}"/>
                </a:ext>
              </a:extLst>
            </p:cNvPr>
            <p:cNvSpPr/>
            <p:nvPr/>
          </p:nvSpPr>
          <p:spPr bwMode="gray">
            <a:xfrm>
              <a:off x="9364950"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u="none" baseline="0" dirty="0">
                  <a:solidFill>
                    <a:schemeClr val="accent6"/>
                  </a:solidFill>
                </a:rPr>
                <a:t>7</a:t>
              </a:r>
            </a:p>
          </p:txBody>
        </p:sp>
        <p:sp>
          <p:nvSpPr>
            <p:cNvPr id="35" name="Rounded Rectangle 34">
              <a:extLst>
                <a:ext uri="{FF2B5EF4-FFF2-40B4-BE49-F238E27FC236}">
                  <a16:creationId xmlns:a16="http://schemas.microsoft.com/office/drawing/2014/main" id="{90A0A5DC-9BA2-6D82-F153-97966E3D6CED}"/>
                </a:ext>
              </a:extLst>
            </p:cNvPr>
            <p:cNvSpPr/>
            <p:nvPr/>
          </p:nvSpPr>
          <p:spPr bwMode="gray">
            <a:xfrm>
              <a:off x="10033451" y="466961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8</a:t>
              </a:r>
            </a:p>
          </p:txBody>
        </p:sp>
        <p:sp>
          <p:nvSpPr>
            <p:cNvPr id="36" name="Rounded Rectangle 35">
              <a:extLst>
                <a:ext uri="{FF2B5EF4-FFF2-40B4-BE49-F238E27FC236}">
                  <a16:creationId xmlns:a16="http://schemas.microsoft.com/office/drawing/2014/main" id="{804BD0DA-8902-785F-85D3-8C33845309E1}"/>
                </a:ext>
              </a:extLst>
            </p:cNvPr>
            <p:cNvSpPr/>
            <p:nvPr/>
          </p:nvSpPr>
          <p:spPr bwMode="gray">
            <a:xfrm>
              <a:off x="10701952" y="4669611"/>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9</a:t>
              </a:r>
            </a:p>
          </p:txBody>
        </p:sp>
        <p:cxnSp>
          <p:nvCxnSpPr>
            <p:cNvPr id="37" name="Straight Arrow Connector 36">
              <a:extLst>
                <a:ext uri="{FF2B5EF4-FFF2-40B4-BE49-F238E27FC236}">
                  <a16:creationId xmlns:a16="http://schemas.microsoft.com/office/drawing/2014/main" id="{51B756A2-529D-0CD5-2CB1-B3D9C62BA176}"/>
                </a:ext>
              </a:extLst>
            </p:cNvPr>
            <p:cNvCxnSpPr>
              <a:cxnSpLocks/>
            </p:cNvCxnSpPr>
            <p:nvPr/>
          </p:nvCxnSpPr>
          <p:spPr bwMode="gray">
            <a:xfrm flipH="1">
              <a:off x="9029597" y="3486908"/>
              <a:ext cx="692599" cy="758393"/>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57413D-D4CF-8DBB-27CA-83206AC609A2}"/>
                </a:ext>
              </a:extLst>
            </p:cNvPr>
            <p:cNvCxnSpPr>
              <a:cxnSpLocks/>
            </p:cNvCxnSpPr>
            <p:nvPr/>
          </p:nvCxnSpPr>
          <p:spPr bwMode="gray">
            <a:xfrm flipH="1" flipV="1">
              <a:off x="10255045" y="3490452"/>
              <a:ext cx="721346" cy="754849"/>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8A83C14-93EF-D8F8-E128-4AF201520A42}"/>
                </a:ext>
              </a:extLst>
            </p:cNvPr>
            <p:cNvCxnSpPr>
              <a:cxnSpLocks/>
              <a:stCxn id="31" idx="3"/>
              <a:endCxn id="32" idx="1"/>
            </p:cNvCxnSpPr>
            <p:nvPr/>
          </p:nvCxnSpPr>
          <p:spPr bwMode="gray">
            <a:xfrm>
              <a:off x="9145209" y="4900840"/>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D3240CC-A4D3-FA1A-FE9C-7F6BE18120AB}"/>
                </a:ext>
              </a:extLst>
            </p:cNvPr>
            <p:cNvCxnSpPr>
              <a:cxnSpLocks/>
              <a:stCxn id="32" idx="3"/>
              <a:endCxn id="35" idx="1"/>
            </p:cNvCxnSpPr>
            <p:nvPr/>
          </p:nvCxnSpPr>
          <p:spPr bwMode="gray">
            <a:xfrm>
              <a:off x="9827405" y="4900840"/>
              <a:ext cx="206046"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EBD2A1-E1E5-0C02-2189-835F05EC395D}"/>
                </a:ext>
              </a:extLst>
            </p:cNvPr>
            <p:cNvCxnSpPr>
              <a:cxnSpLocks/>
              <a:stCxn id="35" idx="3"/>
              <a:endCxn id="36" idx="1"/>
            </p:cNvCxnSpPr>
            <p:nvPr/>
          </p:nvCxnSpPr>
          <p:spPr bwMode="gray">
            <a:xfrm flipV="1">
              <a:off x="10495906" y="4900839"/>
              <a:ext cx="206046" cy="1"/>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042E81F4-21F6-FD6B-6BE5-590AA53FD50A}"/>
              </a:ext>
            </a:extLst>
          </p:cNvPr>
          <p:cNvSpPr txBox="1"/>
          <p:nvPr/>
        </p:nvSpPr>
        <p:spPr bwMode="gray">
          <a:xfrm>
            <a:off x="11369634" y="1836795"/>
            <a:ext cx="248466" cy="215444"/>
          </a:xfrm>
          <a:prstGeom prst="rect">
            <a:avLst/>
          </a:prstGeom>
          <a:noFill/>
        </p:spPr>
        <p:txBody>
          <a:bodyPr vert="horz" wrap="none" lIns="0" tIns="0" rIns="0" bIns="0" rtlCol="0">
            <a:spAutoFit/>
          </a:bodyPr>
          <a:lstStyle/>
          <a:p>
            <a:pPr algn="l">
              <a:spcBef>
                <a:spcPts val="600"/>
              </a:spcBef>
            </a:pPr>
            <a:r>
              <a:rPr lang="en-US" sz="1400" b="1" dirty="0"/>
              <a:t>. . .</a:t>
            </a:r>
          </a:p>
        </p:txBody>
      </p:sp>
      <p:sp>
        <p:nvSpPr>
          <p:cNvPr id="45" name="TextBox 44">
            <a:extLst>
              <a:ext uri="{FF2B5EF4-FFF2-40B4-BE49-F238E27FC236}">
                <a16:creationId xmlns:a16="http://schemas.microsoft.com/office/drawing/2014/main" id="{772305F1-C785-BDA7-5BCF-816A6F2C02D3}"/>
              </a:ext>
            </a:extLst>
          </p:cNvPr>
          <p:cNvSpPr txBox="1"/>
          <p:nvPr/>
        </p:nvSpPr>
        <p:spPr bwMode="gray">
          <a:xfrm>
            <a:off x="6991482" y="2734582"/>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sp>
        <p:nvSpPr>
          <p:cNvPr id="46" name="TextBox 45">
            <a:extLst>
              <a:ext uri="{FF2B5EF4-FFF2-40B4-BE49-F238E27FC236}">
                <a16:creationId xmlns:a16="http://schemas.microsoft.com/office/drawing/2014/main" id="{517CDA15-BEFF-E743-07F5-C298EE8412FE}"/>
              </a:ext>
            </a:extLst>
          </p:cNvPr>
          <p:cNvSpPr txBox="1"/>
          <p:nvPr/>
        </p:nvSpPr>
        <p:spPr bwMode="gray">
          <a:xfrm>
            <a:off x="6986847" y="4379404"/>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sp>
        <p:nvSpPr>
          <p:cNvPr id="47" name="TextBox 46">
            <a:extLst>
              <a:ext uri="{FF2B5EF4-FFF2-40B4-BE49-F238E27FC236}">
                <a16:creationId xmlns:a16="http://schemas.microsoft.com/office/drawing/2014/main" id="{A5A31A32-4039-6273-4EF1-BE623B34BE9A}"/>
              </a:ext>
            </a:extLst>
          </p:cNvPr>
          <p:cNvSpPr txBox="1"/>
          <p:nvPr/>
        </p:nvSpPr>
        <p:spPr bwMode="gray">
          <a:xfrm>
            <a:off x="6488313" y="511277"/>
            <a:ext cx="1772921"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Working Memory</a:t>
            </a:r>
          </a:p>
        </p:txBody>
      </p:sp>
      <p:cxnSp>
        <p:nvCxnSpPr>
          <p:cNvPr id="48" name="Straight Connector 47">
            <a:extLst>
              <a:ext uri="{FF2B5EF4-FFF2-40B4-BE49-F238E27FC236}">
                <a16:creationId xmlns:a16="http://schemas.microsoft.com/office/drawing/2014/main" id="{B9306FCC-32B7-3534-900B-8B9E8287E3CD}"/>
              </a:ext>
            </a:extLst>
          </p:cNvPr>
          <p:cNvCxnSpPr/>
          <p:nvPr/>
        </p:nvCxnSpPr>
        <p:spPr bwMode="gray">
          <a:xfrm>
            <a:off x="8303866" y="934065"/>
            <a:ext cx="0" cy="5525729"/>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9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9" y="555639"/>
            <a:ext cx="2777614" cy="304699"/>
          </a:xfrm>
        </p:spPr>
        <p:txBody>
          <a:bodyPr/>
          <a:lstStyle/>
          <a:p>
            <a:r>
              <a:rPr lang="en-US" dirty="0"/>
              <a:t>State Persistence</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7" y="1557210"/>
            <a:ext cx="5219505" cy="4450300"/>
          </a:xfrm>
        </p:spPr>
        <p:txBody>
          <a:bodyPr>
            <a:normAutofit/>
          </a:bodyPr>
          <a:lstStyle/>
          <a:p>
            <a:r>
              <a:rPr lang="en-US" dirty="0"/>
              <a:t>Soar tracks states in a </a:t>
            </a:r>
            <a:r>
              <a:rPr lang="en-US" i="1" dirty="0"/>
              <a:t>stack</a:t>
            </a:r>
          </a:p>
          <a:p>
            <a:pPr marL="285750" indent="-285750">
              <a:buFont typeface="Arial" panose="020B0604020202020204" pitchFamily="34" charset="0"/>
              <a:buChar char="•"/>
            </a:pPr>
            <a:r>
              <a:rPr lang="en-US" dirty="0"/>
              <a:t>When an impasse arises, Soar pushes a substate onto the stack</a:t>
            </a:r>
          </a:p>
          <a:p>
            <a:pPr marL="514350" lvl="1" indent="-285750"/>
            <a:r>
              <a:rPr lang="en-US" dirty="0"/>
              <a:t>You cannot have two substates of a single parent state at the same time.</a:t>
            </a:r>
          </a:p>
          <a:p>
            <a:pPr marL="285750" indent="-285750">
              <a:buFont typeface="Arial" panose="020B0604020202020204" pitchFamily="34" charset="0"/>
              <a:buChar char="•"/>
            </a:pPr>
            <a:r>
              <a:rPr lang="en-US" dirty="0"/>
              <a:t>When an impasse is solved, Soar pops the substate off the stack</a:t>
            </a:r>
          </a:p>
          <a:p>
            <a:pPr marL="514350" lvl="1" indent="-285750"/>
            <a:r>
              <a:rPr lang="en-US" dirty="0"/>
              <a:t>All WMEs for the corresponding WM partition are </a:t>
            </a:r>
            <a:r>
              <a:rPr lang="en-US" b="1" dirty="0"/>
              <a:t>immediately removed </a:t>
            </a:r>
            <a:r>
              <a:rPr lang="en-US" dirty="0"/>
              <a:t>from WM</a:t>
            </a:r>
          </a:p>
          <a:p>
            <a:pPr marL="285750" indent="-285750">
              <a:buFont typeface="Arial" panose="020B0604020202020204" pitchFamily="34" charset="0"/>
              <a:buChar char="•"/>
            </a:pPr>
            <a:endParaRPr lang="en-US" dirty="0"/>
          </a:p>
        </p:txBody>
      </p:sp>
      <p:grpSp>
        <p:nvGrpSpPr>
          <p:cNvPr id="110" name="Group 109">
            <a:extLst>
              <a:ext uri="{FF2B5EF4-FFF2-40B4-BE49-F238E27FC236}">
                <a16:creationId xmlns:a16="http://schemas.microsoft.com/office/drawing/2014/main" id="{F0C1A3A1-F506-9E02-2245-1A7905D1263D}"/>
              </a:ext>
            </a:extLst>
          </p:cNvPr>
          <p:cNvGrpSpPr/>
          <p:nvPr/>
        </p:nvGrpSpPr>
        <p:grpSpPr>
          <a:xfrm>
            <a:off x="7015506" y="3134771"/>
            <a:ext cx="921453" cy="792242"/>
            <a:chOff x="6464858" y="2571134"/>
            <a:chExt cx="921453" cy="792242"/>
          </a:xfrm>
          <a:solidFill>
            <a:srgbClr val="E8E8E8"/>
          </a:solidFill>
        </p:grpSpPr>
        <p:sp>
          <p:nvSpPr>
            <p:cNvPr id="88" name="Oval 87">
              <a:extLst>
                <a:ext uri="{FF2B5EF4-FFF2-40B4-BE49-F238E27FC236}">
                  <a16:creationId xmlns:a16="http://schemas.microsoft.com/office/drawing/2014/main" id="{B3283034-9E55-6556-269C-0229D4D36470}"/>
                </a:ext>
              </a:extLst>
            </p:cNvPr>
            <p:cNvSpPr/>
            <p:nvPr/>
          </p:nvSpPr>
          <p:spPr bwMode="gray">
            <a:xfrm>
              <a:off x="6464858" y="2571134"/>
              <a:ext cx="470294" cy="470294"/>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S2</a:t>
              </a:r>
              <a:endParaRPr lang="en-US" b="1" i="0" u="none" baseline="0" dirty="0">
                <a:solidFill>
                  <a:sysClr val="windowText" lastClr="000000"/>
                </a:solidFill>
              </a:endParaRPr>
            </a:p>
          </p:txBody>
        </p:sp>
        <p:cxnSp>
          <p:nvCxnSpPr>
            <p:cNvPr id="90" name="Elbow Connector 89">
              <a:extLst>
                <a:ext uri="{FF2B5EF4-FFF2-40B4-BE49-F238E27FC236}">
                  <a16:creationId xmlns:a16="http://schemas.microsoft.com/office/drawing/2014/main" id="{463F4208-A8AD-D148-F4F6-289D57BC56E4}"/>
                </a:ext>
              </a:extLst>
            </p:cNvPr>
            <p:cNvCxnSpPr>
              <a:cxnSpLocks/>
              <a:stCxn id="88" idx="4"/>
              <a:endCxn id="91" idx="2"/>
            </p:cNvCxnSpPr>
            <p:nvPr/>
          </p:nvCxnSpPr>
          <p:spPr bwMode="gray">
            <a:xfrm rot="16200000" flipH="1">
              <a:off x="6792991" y="2948442"/>
              <a:ext cx="14356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2944D296-52A5-6E68-BF05-4C7937B18156}"/>
                </a:ext>
              </a:extLst>
            </p:cNvPr>
            <p:cNvSpPr/>
            <p:nvPr/>
          </p:nvSpPr>
          <p:spPr bwMode="gray">
            <a:xfrm>
              <a:off x="7029539" y="300660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grpSp>
      <p:grpSp>
        <p:nvGrpSpPr>
          <p:cNvPr id="109" name="Group 108">
            <a:extLst>
              <a:ext uri="{FF2B5EF4-FFF2-40B4-BE49-F238E27FC236}">
                <a16:creationId xmlns:a16="http://schemas.microsoft.com/office/drawing/2014/main" id="{C125C519-52EF-2B0E-3DEC-2F4B60AE5398}"/>
              </a:ext>
            </a:extLst>
          </p:cNvPr>
          <p:cNvGrpSpPr/>
          <p:nvPr/>
        </p:nvGrpSpPr>
        <p:grpSpPr>
          <a:xfrm>
            <a:off x="6992664" y="4784305"/>
            <a:ext cx="906550" cy="1593721"/>
            <a:chOff x="6479761" y="3947500"/>
            <a:chExt cx="906550" cy="1593721"/>
          </a:xfrm>
          <a:solidFill>
            <a:srgbClr val="E8E8E8"/>
          </a:solidFill>
        </p:grpSpPr>
        <p:sp>
          <p:nvSpPr>
            <p:cNvPr id="93" name="Oval 92">
              <a:extLst>
                <a:ext uri="{FF2B5EF4-FFF2-40B4-BE49-F238E27FC236}">
                  <a16:creationId xmlns:a16="http://schemas.microsoft.com/office/drawing/2014/main" id="{953072B5-4D4A-977C-1488-C6C4785B42B9}"/>
                </a:ext>
              </a:extLst>
            </p:cNvPr>
            <p:cNvSpPr/>
            <p:nvPr/>
          </p:nvSpPr>
          <p:spPr bwMode="gray">
            <a:xfrm>
              <a:off x="6479761" y="3947500"/>
              <a:ext cx="440488" cy="440488"/>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S3</a:t>
              </a:r>
              <a:endParaRPr lang="en-US" b="1" i="0" u="none" baseline="0" dirty="0">
                <a:solidFill>
                  <a:sysClr val="windowText" lastClr="000000"/>
                </a:solidFill>
              </a:endParaRPr>
            </a:p>
          </p:txBody>
        </p:sp>
        <p:cxnSp>
          <p:nvCxnSpPr>
            <p:cNvPr id="94" name="Elbow Connector 93">
              <a:extLst>
                <a:ext uri="{FF2B5EF4-FFF2-40B4-BE49-F238E27FC236}">
                  <a16:creationId xmlns:a16="http://schemas.microsoft.com/office/drawing/2014/main" id="{DBB66A06-2569-184C-6CE2-14A9F05B12C2}"/>
                </a:ext>
              </a:extLst>
            </p:cNvPr>
            <p:cNvCxnSpPr>
              <a:cxnSpLocks/>
              <a:stCxn id="93" idx="4"/>
              <a:endCxn id="97" idx="2"/>
            </p:cNvCxnSpPr>
            <p:nvPr/>
          </p:nvCxnSpPr>
          <p:spPr bwMode="gray">
            <a:xfrm rot="16200000" flipH="1">
              <a:off x="6580431" y="4507562"/>
              <a:ext cx="56868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279C2A26-C05F-3D29-0230-2326F7A20B6D}"/>
                </a:ext>
              </a:extLst>
            </p:cNvPr>
            <p:cNvCxnSpPr>
              <a:cxnSpLocks/>
              <a:stCxn id="93" idx="4"/>
              <a:endCxn id="96" idx="2"/>
            </p:cNvCxnSpPr>
            <p:nvPr/>
          </p:nvCxnSpPr>
          <p:spPr bwMode="gray">
            <a:xfrm rot="16200000" flipH="1">
              <a:off x="6785540" y="4302453"/>
              <a:ext cx="158465"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A77D2023-A117-B8DC-076E-DFFEECF4549A}"/>
                </a:ext>
              </a:extLst>
            </p:cNvPr>
            <p:cNvSpPr/>
            <p:nvPr/>
          </p:nvSpPr>
          <p:spPr bwMode="gray">
            <a:xfrm>
              <a:off x="7029539" y="4368067"/>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97" name="Oval 96">
              <a:extLst>
                <a:ext uri="{FF2B5EF4-FFF2-40B4-BE49-F238E27FC236}">
                  <a16:creationId xmlns:a16="http://schemas.microsoft.com/office/drawing/2014/main" id="{0A9B41A3-50A8-288A-0018-FA33D2D0A359}"/>
                </a:ext>
              </a:extLst>
            </p:cNvPr>
            <p:cNvSpPr/>
            <p:nvPr/>
          </p:nvSpPr>
          <p:spPr bwMode="gray">
            <a:xfrm>
              <a:off x="7029539" y="477828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99" name="Oval 98">
              <a:extLst>
                <a:ext uri="{FF2B5EF4-FFF2-40B4-BE49-F238E27FC236}">
                  <a16:creationId xmlns:a16="http://schemas.microsoft.com/office/drawing/2014/main" id="{EF3C013D-43DF-9FD5-9546-E6AF27EF8DD0}"/>
                </a:ext>
              </a:extLst>
            </p:cNvPr>
            <p:cNvSpPr/>
            <p:nvPr/>
          </p:nvSpPr>
          <p:spPr bwMode="gray">
            <a:xfrm>
              <a:off x="7029539" y="5184449"/>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00" name="Elbow Connector 99">
              <a:extLst>
                <a:ext uri="{FF2B5EF4-FFF2-40B4-BE49-F238E27FC236}">
                  <a16:creationId xmlns:a16="http://schemas.microsoft.com/office/drawing/2014/main" id="{C77A88CE-0ED8-B592-57FF-45BBBFC9D628}"/>
                </a:ext>
              </a:extLst>
            </p:cNvPr>
            <p:cNvCxnSpPr>
              <a:cxnSpLocks/>
              <a:stCxn id="93" idx="4"/>
              <a:endCxn id="99" idx="2"/>
            </p:cNvCxnSpPr>
            <p:nvPr/>
          </p:nvCxnSpPr>
          <p:spPr bwMode="gray">
            <a:xfrm rot="16200000" flipH="1">
              <a:off x="6377349" y="4710644"/>
              <a:ext cx="974847"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8652479-E148-078D-A206-E1BE0B282996}"/>
              </a:ext>
            </a:extLst>
          </p:cNvPr>
          <p:cNvGrpSpPr/>
          <p:nvPr/>
        </p:nvGrpSpPr>
        <p:grpSpPr>
          <a:xfrm>
            <a:off x="7001442" y="1416801"/>
            <a:ext cx="912249" cy="1085950"/>
            <a:chOff x="6474062" y="882889"/>
            <a:chExt cx="912249" cy="1085950"/>
          </a:xfrm>
          <a:solidFill>
            <a:srgbClr val="E8E8E8"/>
          </a:solidFill>
        </p:grpSpPr>
        <p:sp>
          <p:nvSpPr>
            <p:cNvPr id="104" name="Oval 103">
              <a:extLst>
                <a:ext uri="{FF2B5EF4-FFF2-40B4-BE49-F238E27FC236}">
                  <a16:creationId xmlns:a16="http://schemas.microsoft.com/office/drawing/2014/main" id="{5C04099C-E1EA-586D-BF53-7F2F460707CF}"/>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105" name="Elbow Connector 104">
              <a:extLst>
                <a:ext uri="{FF2B5EF4-FFF2-40B4-BE49-F238E27FC236}">
                  <a16:creationId xmlns:a16="http://schemas.microsoft.com/office/drawing/2014/main" id="{3BBD319E-24DB-2D85-1F13-378539EF8426}"/>
                </a:ext>
              </a:extLst>
            </p:cNvPr>
            <p:cNvCxnSpPr>
              <a:cxnSpLocks/>
              <a:stCxn id="104" idx="4"/>
              <a:endCxn id="108" idx="2"/>
            </p:cNvCxnSpPr>
            <p:nvPr/>
          </p:nvCxnSpPr>
          <p:spPr bwMode="gray">
            <a:xfrm rot="16200000" flipH="1">
              <a:off x="6636933" y="1397847"/>
              <a:ext cx="455678"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E59B5003-EA20-6042-0F4F-0E374A98A836}"/>
                </a:ext>
              </a:extLst>
            </p:cNvPr>
            <p:cNvCxnSpPr>
              <a:cxnSpLocks/>
              <a:stCxn id="104" idx="4"/>
              <a:endCxn id="107"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F268561-0107-6B49-E8B2-D71A8A408BA3}"/>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08" name="Oval 107">
              <a:extLst>
                <a:ext uri="{FF2B5EF4-FFF2-40B4-BE49-F238E27FC236}">
                  <a16:creationId xmlns:a16="http://schemas.microsoft.com/office/drawing/2014/main" id="{FB40B858-4EA8-60A2-202B-AA57529723B8}"/>
                </a:ext>
              </a:extLst>
            </p:cNvPr>
            <p:cNvSpPr/>
            <p:nvPr/>
          </p:nvSpPr>
          <p:spPr bwMode="gray">
            <a:xfrm>
              <a:off x="7029539" y="1612067"/>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grpSp>
      <p:sp>
        <p:nvSpPr>
          <p:cNvPr id="120" name="TextBox 119">
            <a:extLst>
              <a:ext uri="{FF2B5EF4-FFF2-40B4-BE49-F238E27FC236}">
                <a16:creationId xmlns:a16="http://schemas.microsoft.com/office/drawing/2014/main" id="{6C67047C-6508-BE62-C70F-529C3BB31016}"/>
              </a:ext>
            </a:extLst>
          </p:cNvPr>
          <p:cNvSpPr txBox="1"/>
          <p:nvPr/>
        </p:nvSpPr>
        <p:spPr bwMode="gray">
          <a:xfrm>
            <a:off x="7082609" y="1022921"/>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sp>
        <p:nvSpPr>
          <p:cNvPr id="5" name="TextBox 4">
            <a:extLst>
              <a:ext uri="{FF2B5EF4-FFF2-40B4-BE49-F238E27FC236}">
                <a16:creationId xmlns:a16="http://schemas.microsoft.com/office/drawing/2014/main" id="{A215945C-4FE7-E9FC-3EEC-608771AEFF89}"/>
              </a:ext>
            </a:extLst>
          </p:cNvPr>
          <p:cNvSpPr txBox="1"/>
          <p:nvPr/>
        </p:nvSpPr>
        <p:spPr bwMode="gray">
          <a:xfrm>
            <a:off x="8602048" y="3013610"/>
            <a:ext cx="312906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Evaluate Paths</a:t>
            </a:r>
          </a:p>
        </p:txBody>
      </p:sp>
      <p:sp>
        <p:nvSpPr>
          <p:cNvPr id="6" name="Rounded Rectangle 5">
            <a:extLst>
              <a:ext uri="{FF2B5EF4-FFF2-40B4-BE49-F238E27FC236}">
                <a16:creationId xmlns:a16="http://schemas.microsoft.com/office/drawing/2014/main" id="{C10878DA-D46F-0F11-0CE4-E97A8DD49A0B}"/>
              </a:ext>
            </a:extLst>
          </p:cNvPr>
          <p:cNvSpPr/>
          <p:nvPr/>
        </p:nvSpPr>
        <p:spPr bwMode="gray">
          <a:xfrm>
            <a:off x="9253149" y="3414511"/>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ysClr val="windowText" lastClr="000000"/>
                </a:solidFill>
              </a:rPr>
              <a:t>4</a:t>
            </a:r>
          </a:p>
        </p:txBody>
      </p:sp>
      <p:cxnSp>
        <p:nvCxnSpPr>
          <p:cNvPr id="8" name="Straight Arrow Connector 7">
            <a:extLst>
              <a:ext uri="{FF2B5EF4-FFF2-40B4-BE49-F238E27FC236}">
                <a16:creationId xmlns:a16="http://schemas.microsoft.com/office/drawing/2014/main" id="{686D354E-E00D-264C-7EEC-DAC557E2638C}"/>
              </a:ext>
            </a:extLst>
          </p:cNvPr>
          <p:cNvCxnSpPr>
            <a:cxnSpLocks/>
          </p:cNvCxnSpPr>
          <p:nvPr/>
        </p:nvCxnSpPr>
        <p:spPr bwMode="gray">
          <a:xfrm flipH="1">
            <a:off x="9558779" y="2205872"/>
            <a:ext cx="839021" cy="807738"/>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3DFCF3-9C3C-AA80-40E4-FAE2DDAF23AE}"/>
              </a:ext>
            </a:extLst>
          </p:cNvPr>
          <p:cNvCxnSpPr>
            <a:cxnSpLocks/>
            <a:stCxn id="6" idx="3"/>
            <a:endCxn id="7" idx="1"/>
          </p:cNvCxnSpPr>
          <p:nvPr/>
        </p:nvCxnSpPr>
        <p:spPr bwMode="gray">
          <a:xfrm>
            <a:off x="9715604" y="3645739"/>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A5985B7-ECEA-50BA-672F-A9BA3FA868D4}"/>
              </a:ext>
            </a:extLst>
          </p:cNvPr>
          <p:cNvSpPr/>
          <p:nvPr/>
        </p:nvSpPr>
        <p:spPr bwMode="gray">
          <a:xfrm>
            <a:off x="10614875" y="3414511"/>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ysClr val="windowText" lastClr="000000"/>
                </a:solidFill>
              </a:rPr>
              <a:t>10</a:t>
            </a:r>
          </a:p>
        </p:txBody>
      </p:sp>
      <p:cxnSp>
        <p:nvCxnSpPr>
          <p:cNvPr id="11" name="Straight Arrow Connector 10">
            <a:extLst>
              <a:ext uri="{FF2B5EF4-FFF2-40B4-BE49-F238E27FC236}">
                <a16:creationId xmlns:a16="http://schemas.microsoft.com/office/drawing/2014/main" id="{589A8054-064E-6472-4A89-3D5CC3AF6709}"/>
              </a:ext>
            </a:extLst>
          </p:cNvPr>
          <p:cNvCxnSpPr>
            <a:cxnSpLocks/>
            <a:stCxn id="7" idx="3"/>
            <a:endCxn id="10" idx="1"/>
          </p:cNvCxnSpPr>
          <p:nvPr/>
        </p:nvCxnSpPr>
        <p:spPr bwMode="gray">
          <a:xfrm>
            <a:off x="10397800" y="3645739"/>
            <a:ext cx="21707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EFC23E-1D37-5B5F-D5D8-29729B0B2E4A}"/>
              </a:ext>
            </a:extLst>
          </p:cNvPr>
          <p:cNvCxnSpPr>
            <a:cxnSpLocks/>
          </p:cNvCxnSpPr>
          <p:nvPr/>
        </p:nvCxnSpPr>
        <p:spPr bwMode="gray">
          <a:xfrm flipH="1" flipV="1">
            <a:off x="10503871" y="2190231"/>
            <a:ext cx="573459" cy="819367"/>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5C9191-EE93-14B3-6049-EE80A5A9658A}"/>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cxnSp>
        <p:nvCxnSpPr>
          <p:cNvPr id="14" name="Straight Connector 13">
            <a:extLst>
              <a:ext uri="{FF2B5EF4-FFF2-40B4-BE49-F238E27FC236}">
                <a16:creationId xmlns:a16="http://schemas.microsoft.com/office/drawing/2014/main" id="{C7EFFAAF-EDD5-672C-B908-8503582D40F2}"/>
              </a:ext>
            </a:extLst>
          </p:cNvPr>
          <p:cNvCxnSpPr>
            <a:cxnSpLocks/>
          </p:cNvCxnSpPr>
          <p:nvPr/>
        </p:nvCxnSpPr>
        <p:spPr bwMode="gray">
          <a:xfrm flipH="1">
            <a:off x="6617616" y="2582036"/>
            <a:ext cx="5299081"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549873-6AB3-EB10-45FB-DF56B449F3AF}"/>
              </a:ext>
            </a:extLst>
          </p:cNvPr>
          <p:cNvCxnSpPr>
            <a:cxnSpLocks/>
          </p:cNvCxnSpPr>
          <p:nvPr/>
        </p:nvCxnSpPr>
        <p:spPr bwMode="gray">
          <a:xfrm flipH="1">
            <a:off x="6617616" y="4194527"/>
            <a:ext cx="5299081"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09D3528-4392-6731-5FED-286996D1CE5A}"/>
              </a:ext>
            </a:extLst>
          </p:cNvPr>
          <p:cNvGrpSpPr/>
          <p:nvPr/>
        </p:nvGrpSpPr>
        <p:grpSpPr>
          <a:xfrm>
            <a:off x="8598346" y="1258191"/>
            <a:ext cx="2895521" cy="872358"/>
            <a:chOff x="8374794" y="1061545"/>
            <a:chExt cx="2895521" cy="872358"/>
          </a:xfrm>
        </p:grpSpPr>
        <p:sp>
          <p:nvSpPr>
            <p:cNvPr id="17" name="TextBox 16">
              <a:extLst>
                <a:ext uri="{FF2B5EF4-FFF2-40B4-BE49-F238E27FC236}">
                  <a16:creationId xmlns:a16="http://schemas.microsoft.com/office/drawing/2014/main" id="{27AC5726-E054-85C9-555D-6A1E909BAC9F}"/>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18" name="Rounded Rectangle 17">
              <a:extLst>
                <a:ext uri="{FF2B5EF4-FFF2-40B4-BE49-F238E27FC236}">
                  <a16:creationId xmlns:a16="http://schemas.microsoft.com/office/drawing/2014/main" id="{22C63A70-1751-D7E2-1810-A7F6FD13E66D}"/>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ysClr val="windowText" lastClr="000000"/>
                  </a:solidFill>
                </a:rPr>
                <a:t>1</a:t>
              </a:r>
            </a:p>
          </p:txBody>
        </p:sp>
        <p:sp>
          <p:nvSpPr>
            <p:cNvPr id="19" name="Rounded Rectangle 18">
              <a:extLst>
                <a:ext uri="{FF2B5EF4-FFF2-40B4-BE49-F238E27FC236}">
                  <a16:creationId xmlns:a16="http://schemas.microsoft.com/office/drawing/2014/main" id="{D19E9A6B-A95C-FF5F-2AE8-3B56BEB7C063}"/>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ysClr val="windowText" lastClr="000000"/>
                  </a:solidFill>
                </a:rPr>
                <a:t>2</a:t>
              </a:r>
            </a:p>
          </p:txBody>
        </p:sp>
        <p:sp>
          <p:nvSpPr>
            <p:cNvPr id="20" name="Rounded Rectangle 19">
              <a:extLst>
                <a:ext uri="{FF2B5EF4-FFF2-40B4-BE49-F238E27FC236}">
                  <a16:creationId xmlns:a16="http://schemas.microsoft.com/office/drawing/2014/main" id="{487DAD1D-C3B1-F843-A77B-9767447CC0E9}"/>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ysClr val="windowText" lastClr="000000"/>
                  </a:solidFill>
                </a:rPr>
                <a:t>3</a:t>
              </a:r>
            </a:p>
          </p:txBody>
        </p:sp>
        <p:cxnSp>
          <p:nvCxnSpPr>
            <p:cNvPr id="21" name="Straight Arrow Connector 20">
              <a:extLst>
                <a:ext uri="{FF2B5EF4-FFF2-40B4-BE49-F238E27FC236}">
                  <a16:creationId xmlns:a16="http://schemas.microsoft.com/office/drawing/2014/main" id="{F0AEF35F-00CD-4787-3F04-07BFE0D05045}"/>
                </a:ext>
              </a:extLst>
            </p:cNvPr>
            <p:cNvCxnSpPr>
              <a:cxnSpLocks/>
              <a:stCxn id="18" idx="3"/>
              <a:endCxn id="19"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9E19B5-7898-87CE-8C76-BDF3C8994AA8}"/>
                </a:ext>
              </a:extLst>
            </p:cNvPr>
            <p:cNvCxnSpPr>
              <a:cxnSpLocks/>
              <a:stCxn id="19" idx="3"/>
              <a:endCxn id="20"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52B3BA-D8E3-3771-2E3B-C0EBBCB64F8B}"/>
                </a:ext>
              </a:extLst>
            </p:cNvPr>
            <p:cNvCxnSpPr>
              <a:cxnSpLocks/>
              <a:stCxn id="20" idx="3"/>
            </p:cNvCxnSpPr>
            <p:nvPr/>
          </p:nvCxnSpPr>
          <p:spPr bwMode="gray">
            <a:xfrm>
              <a:off x="10174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C3F65CA4-753F-4A24-8222-627C73544A2E}"/>
                </a:ext>
              </a:extLst>
            </p:cNvPr>
            <p:cNvSpPr/>
            <p:nvPr/>
          </p:nvSpPr>
          <p:spPr bwMode="gray">
            <a:xfrm>
              <a:off x="10391323"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ysClr val="windowText" lastClr="000000"/>
                  </a:solidFill>
                </a:rPr>
                <a:t>11</a:t>
              </a:r>
            </a:p>
          </p:txBody>
        </p:sp>
        <p:cxnSp>
          <p:nvCxnSpPr>
            <p:cNvPr id="28" name="Straight Arrow Connector 27">
              <a:extLst>
                <a:ext uri="{FF2B5EF4-FFF2-40B4-BE49-F238E27FC236}">
                  <a16:creationId xmlns:a16="http://schemas.microsoft.com/office/drawing/2014/main" id="{83616DD1-B0D6-3586-16BD-CEAAF4EFFBED}"/>
                </a:ext>
              </a:extLst>
            </p:cNvPr>
            <p:cNvCxnSpPr>
              <a:cxnSpLocks/>
              <a:stCxn id="27" idx="3"/>
            </p:cNvCxnSpPr>
            <p:nvPr/>
          </p:nvCxnSpPr>
          <p:spPr bwMode="gray">
            <a:xfrm>
              <a:off x="10853778"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1E0A33A2-0180-67A6-14EE-07D02FBF5782}"/>
              </a:ext>
            </a:extLst>
          </p:cNvPr>
          <p:cNvSpPr txBox="1"/>
          <p:nvPr/>
        </p:nvSpPr>
        <p:spPr bwMode="gray">
          <a:xfrm>
            <a:off x="8814031" y="4721222"/>
            <a:ext cx="268445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Look Ahead</a:t>
            </a:r>
          </a:p>
        </p:txBody>
      </p:sp>
      <p:sp>
        <p:nvSpPr>
          <p:cNvPr id="31" name="Rounded Rectangle 30">
            <a:extLst>
              <a:ext uri="{FF2B5EF4-FFF2-40B4-BE49-F238E27FC236}">
                <a16:creationId xmlns:a16="http://schemas.microsoft.com/office/drawing/2014/main" id="{63C20B06-283B-B5CF-780E-762F0A43B15C}"/>
              </a:ext>
            </a:extLst>
          </p:cNvPr>
          <p:cNvSpPr/>
          <p:nvPr/>
        </p:nvSpPr>
        <p:spPr bwMode="gray">
          <a:xfrm>
            <a:off x="8906306" y="5145533"/>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i="0" u="none" baseline="0" dirty="0">
                <a:solidFill>
                  <a:schemeClr val="accent6"/>
                </a:solidFill>
              </a:rPr>
              <a:t>6</a:t>
            </a:r>
          </a:p>
        </p:txBody>
      </p:sp>
      <p:sp>
        <p:nvSpPr>
          <p:cNvPr id="32" name="Rounded Rectangle 31">
            <a:extLst>
              <a:ext uri="{FF2B5EF4-FFF2-40B4-BE49-F238E27FC236}">
                <a16:creationId xmlns:a16="http://schemas.microsoft.com/office/drawing/2014/main" id="{772B2450-E192-81A0-3253-4B00A231065C}"/>
              </a:ext>
            </a:extLst>
          </p:cNvPr>
          <p:cNvSpPr/>
          <p:nvPr/>
        </p:nvSpPr>
        <p:spPr bwMode="gray">
          <a:xfrm>
            <a:off x="9588502" y="5145533"/>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u="none" baseline="0" dirty="0">
                <a:solidFill>
                  <a:schemeClr val="accent6"/>
                </a:solidFill>
              </a:rPr>
              <a:t>7</a:t>
            </a:r>
          </a:p>
        </p:txBody>
      </p:sp>
      <p:sp>
        <p:nvSpPr>
          <p:cNvPr id="35" name="Rounded Rectangle 34">
            <a:extLst>
              <a:ext uri="{FF2B5EF4-FFF2-40B4-BE49-F238E27FC236}">
                <a16:creationId xmlns:a16="http://schemas.microsoft.com/office/drawing/2014/main" id="{90A0A5DC-9BA2-6D82-F153-97966E3D6CED}"/>
              </a:ext>
            </a:extLst>
          </p:cNvPr>
          <p:cNvSpPr/>
          <p:nvPr/>
        </p:nvSpPr>
        <p:spPr bwMode="gray">
          <a:xfrm>
            <a:off x="10257003" y="5145533"/>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8</a:t>
            </a:r>
          </a:p>
        </p:txBody>
      </p:sp>
      <p:sp>
        <p:nvSpPr>
          <p:cNvPr id="36" name="Rounded Rectangle 35">
            <a:extLst>
              <a:ext uri="{FF2B5EF4-FFF2-40B4-BE49-F238E27FC236}">
                <a16:creationId xmlns:a16="http://schemas.microsoft.com/office/drawing/2014/main" id="{804BD0DA-8902-785F-85D3-8C33845309E1}"/>
              </a:ext>
            </a:extLst>
          </p:cNvPr>
          <p:cNvSpPr/>
          <p:nvPr/>
        </p:nvSpPr>
        <p:spPr bwMode="gray">
          <a:xfrm>
            <a:off x="10925504" y="5145532"/>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9</a:t>
            </a:r>
          </a:p>
        </p:txBody>
      </p:sp>
      <p:cxnSp>
        <p:nvCxnSpPr>
          <p:cNvPr id="37" name="Straight Arrow Connector 36">
            <a:extLst>
              <a:ext uri="{FF2B5EF4-FFF2-40B4-BE49-F238E27FC236}">
                <a16:creationId xmlns:a16="http://schemas.microsoft.com/office/drawing/2014/main" id="{51B756A2-529D-0CD5-2CB1-B3D9C62BA176}"/>
              </a:ext>
            </a:extLst>
          </p:cNvPr>
          <p:cNvCxnSpPr>
            <a:cxnSpLocks/>
          </p:cNvCxnSpPr>
          <p:nvPr/>
        </p:nvCxnSpPr>
        <p:spPr bwMode="gray">
          <a:xfrm flipH="1">
            <a:off x="9253149" y="3962829"/>
            <a:ext cx="692599" cy="758393"/>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8A83C14-93EF-D8F8-E128-4AF201520A42}"/>
              </a:ext>
            </a:extLst>
          </p:cNvPr>
          <p:cNvCxnSpPr>
            <a:cxnSpLocks/>
            <a:stCxn id="31" idx="3"/>
            <a:endCxn id="32" idx="1"/>
          </p:cNvCxnSpPr>
          <p:nvPr/>
        </p:nvCxnSpPr>
        <p:spPr bwMode="gray">
          <a:xfrm>
            <a:off x="9368761" y="5376761"/>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D3240CC-A4D3-FA1A-FE9C-7F6BE18120AB}"/>
              </a:ext>
            </a:extLst>
          </p:cNvPr>
          <p:cNvCxnSpPr>
            <a:cxnSpLocks/>
            <a:stCxn id="32" idx="3"/>
            <a:endCxn id="35" idx="1"/>
          </p:cNvCxnSpPr>
          <p:nvPr/>
        </p:nvCxnSpPr>
        <p:spPr bwMode="gray">
          <a:xfrm>
            <a:off x="10050957" y="5376761"/>
            <a:ext cx="206046"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EBD2A1-E1E5-0C02-2189-835F05EC395D}"/>
              </a:ext>
            </a:extLst>
          </p:cNvPr>
          <p:cNvCxnSpPr>
            <a:cxnSpLocks/>
            <a:stCxn id="35" idx="3"/>
            <a:endCxn id="36" idx="1"/>
          </p:cNvCxnSpPr>
          <p:nvPr/>
        </p:nvCxnSpPr>
        <p:spPr bwMode="gray">
          <a:xfrm flipV="1">
            <a:off x="10719458" y="5376760"/>
            <a:ext cx="206046" cy="1"/>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42E81F4-21F6-FD6B-6BE5-590AA53FD50A}"/>
              </a:ext>
            </a:extLst>
          </p:cNvPr>
          <p:cNvSpPr txBox="1"/>
          <p:nvPr/>
        </p:nvSpPr>
        <p:spPr bwMode="gray">
          <a:xfrm>
            <a:off x="11369634" y="1836795"/>
            <a:ext cx="248466" cy="215444"/>
          </a:xfrm>
          <a:prstGeom prst="rect">
            <a:avLst/>
          </a:prstGeom>
          <a:noFill/>
        </p:spPr>
        <p:txBody>
          <a:bodyPr vert="horz" wrap="none" lIns="0" tIns="0" rIns="0" bIns="0" rtlCol="0">
            <a:spAutoFit/>
          </a:bodyPr>
          <a:lstStyle/>
          <a:p>
            <a:pPr algn="l">
              <a:spcBef>
                <a:spcPts val="600"/>
              </a:spcBef>
            </a:pPr>
            <a:r>
              <a:rPr lang="en-US" sz="1400" b="1" dirty="0"/>
              <a:t>. . .</a:t>
            </a:r>
          </a:p>
        </p:txBody>
      </p:sp>
      <p:sp>
        <p:nvSpPr>
          <p:cNvPr id="45" name="TextBox 44">
            <a:extLst>
              <a:ext uri="{FF2B5EF4-FFF2-40B4-BE49-F238E27FC236}">
                <a16:creationId xmlns:a16="http://schemas.microsoft.com/office/drawing/2014/main" id="{772305F1-C785-BDA7-5BCF-816A6F2C02D3}"/>
              </a:ext>
            </a:extLst>
          </p:cNvPr>
          <p:cNvSpPr txBox="1"/>
          <p:nvPr/>
        </p:nvSpPr>
        <p:spPr bwMode="gray">
          <a:xfrm>
            <a:off x="6991482" y="2734582"/>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sp>
        <p:nvSpPr>
          <p:cNvPr id="46" name="TextBox 45">
            <a:extLst>
              <a:ext uri="{FF2B5EF4-FFF2-40B4-BE49-F238E27FC236}">
                <a16:creationId xmlns:a16="http://schemas.microsoft.com/office/drawing/2014/main" id="{517CDA15-BEFF-E743-07F5-C298EE8412FE}"/>
              </a:ext>
            </a:extLst>
          </p:cNvPr>
          <p:cNvSpPr txBox="1"/>
          <p:nvPr/>
        </p:nvSpPr>
        <p:spPr bwMode="gray">
          <a:xfrm>
            <a:off x="6986847" y="4379404"/>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sp>
        <p:nvSpPr>
          <p:cNvPr id="47" name="TextBox 46">
            <a:extLst>
              <a:ext uri="{FF2B5EF4-FFF2-40B4-BE49-F238E27FC236}">
                <a16:creationId xmlns:a16="http://schemas.microsoft.com/office/drawing/2014/main" id="{A5A31A32-4039-6273-4EF1-BE623B34BE9A}"/>
              </a:ext>
            </a:extLst>
          </p:cNvPr>
          <p:cNvSpPr txBox="1"/>
          <p:nvPr/>
        </p:nvSpPr>
        <p:spPr bwMode="gray">
          <a:xfrm>
            <a:off x="6488313" y="511277"/>
            <a:ext cx="1772921"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Working Memory</a:t>
            </a:r>
          </a:p>
        </p:txBody>
      </p:sp>
      <p:cxnSp>
        <p:nvCxnSpPr>
          <p:cNvPr id="48" name="Straight Connector 47">
            <a:extLst>
              <a:ext uri="{FF2B5EF4-FFF2-40B4-BE49-F238E27FC236}">
                <a16:creationId xmlns:a16="http://schemas.microsoft.com/office/drawing/2014/main" id="{B9306FCC-32B7-3534-900B-8B9E8287E3CD}"/>
              </a:ext>
            </a:extLst>
          </p:cNvPr>
          <p:cNvCxnSpPr/>
          <p:nvPr/>
        </p:nvCxnSpPr>
        <p:spPr bwMode="gray">
          <a:xfrm>
            <a:off x="8303866" y="934065"/>
            <a:ext cx="0" cy="5525729"/>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C64130-8EC2-AE25-A021-18792B9021DE}"/>
              </a:ext>
            </a:extLst>
          </p:cNvPr>
          <p:cNvCxnSpPr>
            <a:cxnSpLocks/>
            <a:stCxn id="24" idx="3"/>
          </p:cNvCxnSpPr>
          <p:nvPr/>
        </p:nvCxnSpPr>
        <p:spPr bwMode="gray">
          <a:xfrm flipV="1">
            <a:off x="5660063" y="5207121"/>
            <a:ext cx="431588" cy="218088"/>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5C59DEF-8FFA-69E5-7CA5-39693A901206}"/>
              </a:ext>
            </a:extLst>
          </p:cNvPr>
          <p:cNvSpPr/>
          <p:nvPr/>
        </p:nvSpPr>
        <p:spPr bwMode="gray">
          <a:xfrm>
            <a:off x="1221612" y="5012044"/>
            <a:ext cx="4438451" cy="82632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When processing returns to Step 5 from Step 9, Soar deletes S3.</a:t>
            </a:r>
          </a:p>
        </p:txBody>
      </p:sp>
      <p:cxnSp>
        <p:nvCxnSpPr>
          <p:cNvPr id="38" name="Straight Arrow Connector 37">
            <a:extLst>
              <a:ext uri="{FF2B5EF4-FFF2-40B4-BE49-F238E27FC236}">
                <a16:creationId xmlns:a16="http://schemas.microsoft.com/office/drawing/2014/main" id="{0157413D-D4CF-8DBB-27CA-83206AC609A2}"/>
              </a:ext>
            </a:extLst>
          </p:cNvPr>
          <p:cNvCxnSpPr>
            <a:cxnSpLocks/>
          </p:cNvCxnSpPr>
          <p:nvPr/>
        </p:nvCxnSpPr>
        <p:spPr bwMode="gray">
          <a:xfrm flipH="1" flipV="1">
            <a:off x="10478597" y="3966373"/>
            <a:ext cx="721346" cy="754849"/>
          </a:xfrm>
          <a:prstGeom prst="straightConnector1">
            <a:avLst/>
          </a:prstGeom>
          <a:ln w="57150" cap="rnd">
            <a:solidFill>
              <a:srgbClr val="00B050"/>
            </a:solidFill>
            <a:prstDash val="sysDash"/>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5D704DF-F8E4-E60F-524F-737629A81F92}"/>
              </a:ext>
            </a:extLst>
          </p:cNvPr>
          <p:cNvSpPr/>
          <p:nvPr/>
        </p:nvSpPr>
        <p:spPr bwMode="gray">
          <a:xfrm>
            <a:off x="6243624" y="934066"/>
            <a:ext cx="5728800" cy="3035120"/>
          </a:xfrm>
          <a:prstGeom prst="rect">
            <a:avLst/>
          </a:prstGeom>
          <a:solidFill>
            <a:schemeClr val="bg1">
              <a:alpha val="70151"/>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Rounded Rectangle 6">
            <a:extLst>
              <a:ext uri="{FF2B5EF4-FFF2-40B4-BE49-F238E27FC236}">
                <a16:creationId xmlns:a16="http://schemas.microsoft.com/office/drawing/2014/main" id="{F1C29BC1-6126-7056-C976-82CEF637653C}"/>
              </a:ext>
            </a:extLst>
          </p:cNvPr>
          <p:cNvSpPr/>
          <p:nvPr/>
        </p:nvSpPr>
        <p:spPr bwMode="gray">
          <a:xfrm>
            <a:off x="9935345" y="3414511"/>
            <a:ext cx="462455" cy="462455"/>
          </a:xfrm>
          <a:prstGeom prst="roundRect">
            <a:avLst/>
          </a:prstGeom>
          <a:solidFill>
            <a:schemeClr val="bg2"/>
          </a:solidFill>
          <a:ln w="28575"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u="none" baseline="0" dirty="0">
                <a:solidFill>
                  <a:schemeClr val="accent6"/>
                </a:solidFill>
              </a:rPr>
              <a:t>5</a:t>
            </a:r>
          </a:p>
        </p:txBody>
      </p:sp>
      <p:grpSp>
        <p:nvGrpSpPr>
          <p:cNvPr id="4" name="Group 3">
            <a:extLst>
              <a:ext uri="{FF2B5EF4-FFF2-40B4-BE49-F238E27FC236}">
                <a16:creationId xmlns:a16="http://schemas.microsoft.com/office/drawing/2014/main" id="{BD5E66C8-A04E-608F-3F6E-B92564D71E6D}"/>
              </a:ext>
            </a:extLst>
          </p:cNvPr>
          <p:cNvGrpSpPr/>
          <p:nvPr/>
        </p:nvGrpSpPr>
        <p:grpSpPr>
          <a:xfrm>
            <a:off x="6672387" y="4625625"/>
            <a:ext cx="1553333" cy="1834169"/>
            <a:chOff x="6672387" y="4625625"/>
            <a:chExt cx="1553333" cy="1834169"/>
          </a:xfrm>
        </p:grpSpPr>
        <p:cxnSp>
          <p:nvCxnSpPr>
            <p:cNvPr id="57" name="Straight Connector 56">
              <a:extLst>
                <a:ext uri="{FF2B5EF4-FFF2-40B4-BE49-F238E27FC236}">
                  <a16:creationId xmlns:a16="http://schemas.microsoft.com/office/drawing/2014/main" id="{B4CDE3C8-5B5A-ED66-77AD-EB3CC5BC3CAD}"/>
                </a:ext>
              </a:extLst>
            </p:cNvPr>
            <p:cNvCxnSpPr/>
            <p:nvPr/>
          </p:nvCxnSpPr>
          <p:spPr bwMode="gray">
            <a:xfrm>
              <a:off x="6672387" y="4721222"/>
              <a:ext cx="1553333" cy="1738572"/>
            </a:xfrm>
            <a:prstGeom prst="line">
              <a:avLst/>
            </a:prstGeom>
            <a:ln w="76200" cap="rnd">
              <a:solidFill>
                <a:srgbClr val="00B050"/>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0322A2-18CF-E010-96E0-5F0E8A1EF951}"/>
                </a:ext>
              </a:extLst>
            </p:cNvPr>
            <p:cNvCxnSpPr>
              <a:cxnSpLocks/>
            </p:cNvCxnSpPr>
            <p:nvPr/>
          </p:nvCxnSpPr>
          <p:spPr bwMode="gray">
            <a:xfrm flipV="1">
              <a:off x="6743543" y="4625625"/>
              <a:ext cx="1353308" cy="1790764"/>
            </a:xfrm>
            <a:prstGeom prst="line">
              <a:avLst/>
            </a:prstGeom>
            <a:ln w="76200" cap="rnd">
              <a:solidFill>
                <a:srgbClr val="00B050"/>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5877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CEB452F-F6D0-C09F-4976-B654DCDBD8AB}"/>
              </a:ext>
            </a:extLst>
          </p:cNvPr>
          <p:cNvPicPr>
            <a:picLocks noChangeAspect="1"/>
          </p:cNvPicPr>
          <p:nvPr/>
        </p:nvPicPr>
        <p:blipFill rotWithShape="1">
          <a:blip r:embed="rId2"/>
          <a:srcRect l="6761" r="-110"/>
          <a:stretch/>
        </p:blipFill>
        <p:spPr>
          <a:xfrm>
            <a:off x="3991904" y="5162383"/>
            <a:ext cx="5235220" cy="1015669"/>
          </a:xfrm>
          <a:prstGeom prst="rect">
            <a:avLst/>
          </a:prstGeom>
          <a:ln>
            <a:solidFill>
              <a:schemeClr val="tx1"/>
            </a:solidFill>
          </a:ln>
        </p:spPr>
      </p:pic>
      <p:sp>
        <p:nvSpPr>
          <p:cNvPr id="3" name="Title 2">
            <a:extLst>
              <a:ext uri="{FF2B5EF4-FFF2-40B4-BE49-F238E27FC236}">
                <a16:creationId xmlns:a16="http://schemas.microsoft.com/office/drawing/2014/main" id="{5E0F1DB5-FD09-7147-4431-DB62B8E84FB0}"/>
              </a:ext>
            </a:extLst>
          </p:cNvPr>
          <p:cNvSpPr>
            <a:spLocks noGrp="1"/>
          </p:cNvSpPr>
          <p:nvPr>
            <p:ph type="title"/>
          </p:nvPr>
        </p:nvSpPr>
        <p:spPr/>
        <p:txBody>
          <a:bodyPr/>
          <a:lstStyle/>
          <a:p>
            <a:r>
              <a:rPr lang="en-US" dirty="0"/>
              <a:t>State Terminology</a:t>
            </a:r>
          </a:p>
        </p:txBody>
      </p:sp>
      <p:sp>
        <p:nvSpPr>
          <p:cNvPr id="2" name="Content Placeholder 1">
            <a:extLst>
              <a:ext uri="{FF2B5EF4-FFF2-40B4-BE49-F238E27FC236}">
                <a16:creationId xmlns:a16="http://schemas.microsoft.com/office/drawing/2014/main" id="{24914167-1B8C-2BB9-380B-E0CD585A14F7}"/>
              </a:ext>
            </a:extLst>
          </p:cNvPr>
          <p:cNvSpPr>
            <a:spLocks noGrp="1"/>
          </p:cNvSpPr>
          <p:nvPr>
            <p:ph idx="1"/>
          </p:nvPr>
        </p:nvSpPr>
        <p:spPr>
          <a:xfrm>
            <a:off x="1899767" y="1252104"/>
            <a:ext cx="9419494" cy="3633626"/>
          </a:xfrm>
        </p:spPr>
        <p:txBody>
          <a:bodyPr>
            <a:normAutofit fontScale="92500" lnSpcReduction="10000"/>
          </a:bodyPr>
          <a:lstStyle/>
          <a:p>
            <a:r>
              <a:rPr lang="en-US" dirty="0"/>
              <a:t>“</a:t>
            </a:r>
            <a:r>
              <a:rPr lang="en-US" b="1" dirty="0"/>
              <a:t>state</a:t>
            </a:r>
            <a:r>
              <a:rPr lang="en-US" dirty="0"/>
              <a:t>”: Can (unfortunately) be used in multiple ways:</a:t>
            </a:r>
          </a:p>
          <a:p>
            <a:pPr marL="342900" indent="-342900">
              <a:buFont typeface="Arial" panose="020B0604020202020204" pitchFamily="34" charset="0"/>
              <a:buAutoNum type="arabicPeriod"/>
            </a:pPr>
            <a:r>
              <a:rPr lang="en-US" dirty="0"/>
              <a:t>A single specific state ID in WM</a:t>
            </a:r>
          </a:p>
          <a:p>
            <a:pPr marL="342900" indent="-342900">
              <a:buAutoNum type="arabicPeriod"/>
            </a:pPr>
            <a:r>
              <a:rPr lang="en-US" dirty="0"/>
              <a:t>A point in the theoretical space of possible steps toward solving a problem</a:t>
            </a:r>
          </a:p>
          <a:p>
            <a:pPr marL="342900" indent="-342900">
              <a:buAutoNum type="arabicPeriod"/>
            </a:pPr>
            <a:r>
              <a:rPr lang="en-US" dirty="0"/>
              <a:t>The set of WMEs in a problem’s WM partition, which together represent the agent’s current point in the space of problem solving</a:t>
            </a:r>
          </a:p>
          <a:p>
            <a:r>
              <a:rPr lang="en-US" dirty="0"/>
              <a:t>“</a:t>
            </a:r>
            <a:r>
              <a:rPr lang="en-US" b="1" dirty="0" err="1"/>
              <a:t>topstate</a:t>
            </a:r>
            <a:r>
              <a:rPr lang="en-US" dirty="0"/>
              <a:t>”: The initial / default WM state</a:t>
            </a:r>
          </a:p>
          <a:p>
            <a:pPr marL="285750" indent="-285750">
              <a:buFont typeface="Arial" panose="020B0604020202020204" pitchFamily="34" charset="0"/>
              <a:buChar char="•"/>
            </a:pPr>
            <a:r>
              <a:rPr lang="en-US" dirty="0"/>
              <a:t>The Soar CLI lets you use the keyword </a:t>
            </a:r>
            <a:r>
              <a:rPr lang="en-US" dirty="0">
                <a:latin typeface="Consolas" panose="020B0609020204030204" pitchFamily="49" charset="0"/>
                <a:ea typeface="Menlo" panose="020B0609030804020204" pitchFamily="49" charset="0"/>
                <a:cs typeface="Menlo" panose="020B0609030804020204" pitchFamily="49" charset="0"/>
              </a:rPr>
              <a:t>&lt;</a:t>
            </a:r>
            <a:r>
              <a:rPr lang="en-US" dirty="0" err="1">
                <a:latin typeface="Consolas" panose="020B0609020204030204" pitchFamily="49" charset="0"/>
                <a:ea typeface="Menlo" panose="020B0609030804020204" pitchFamily="49" charset="0"/>
                <a:cs typeface="Menlo" panose="020B0609030804020204" pitchFamily="49" charset="0"/>
              </a:rPr>
              <a:t>ts</a:t>
            </a:r>
            <a:r>
              <a:rPr lang="en-US" dirty="0">
                <a:latin typeface="Consolas" panose="020B0609020204030204" pitchFamily="49" charset="0"/>
                <a:ea typeface="Menlo" panose="020B0609030804020204" pitchFamily="49" charset="0"/>
                <a:cs typeface="Menlo" panose="020B0609030804020204" pitchFamily="49" charset="0"/>
              </a:rPr>
              <a:t>&gt;</a:t>
            </a:r>
            <a:r>
              <a:rPr lang="en-US" dirty="0"/>
              <a:t> to quickly reference the </a:t>
            </a:r>
            <a:r>
              <a:rPr lang="en-US" dirty="0" err="1"/>
              <a:t>topstate</a:t>
            </a:r>
            <a:r>
              <a:rPr lang="en-US" dirty="0"/>
              <a:t>.</a:t>
            </a:r>
          </a:p>
          <a:p>
            <a:r>
              <a:rPr lang="en-US" dirty="0"/>
              <a:t>“</a:t>
            </a:r>
            <a:r>
              <a:rPr lang="en-US" b="1" dirty="0"/>
              <a:t>substate</a:t>
            </a:r>
            <a:r>
              <a:rPr lang="en-US" dirty="0"/>
              <a:t>”: Any WM state that is not the </a:t>
            </a:r>
            <a:r>
              <a:rPr lang="en-US" dirty="0" err="1"/>
              <a:t>topstate</a:t>
            </a:r>
            <a:r>
              <a:rPr lang="en-US" dirty="0"/>
              <a:t>.</a:t>
            </a:r>
          </a:p>
          <a:p>
            <a:pPr marL="285750" indent="-285750">
              <a:buFont typeface="Arial" panose="020B0604020202020204" pitchFamily="34" charset="0"/>
              <a:buChar char="•"/>
            </a:pPr>
            <a:r>
              <a:rPr lang="en-US" dirty="0"/>
              <a:t>The Soar CLI lets you use the keyword </a:t>
            </a:r>
            <a:r>
              <a:rPr lang="en-US" dirty="0">
                <a:latin typeface="Consolas" panose="020B0609020204030204" pitchFamily="49" charset="0"/>
                <a:ea typeface="Menlo" panose="020B0609030804020204" pitchFamily="49" charset="0"/>
                <a:cs typeface="Menlo" panose="020B0609030804020204" pitchFamily="49" charset="0"/>
              </a:rPr>
              <a:t>&lt;s&gt;</a:t>
            </a:r>
            <a:r>
              <a:rPr lang="en-US" dirty="0"/>
              <a:t> to quickly reference the latest substate ID.</a:t>
            </a:r>
          </a:p>
          <a:p>
            <a:r>
              <a:rPr lang="en-US" dirty="0"/>
              <a:t>“</a:t>
            </a:r>
            <a:r>
              <a:rPr lang="en-US" b="1" dirty="0"/>
              <a:t>superstate</a:t>
            </a:r>
            <a:r>
              <a:rPr lang="en-US" dirty="0"/>
              <a:t>”: The immediate parent state to a substate</a:t>
            </a:r>
          </a:p>
          <a:p>
            <a:pPr marL="285750" indent="-285750">
              <a:buFont typeface="Arial" panose="020B0604020202020204" pitchFamily="34" charset="0"/>
              <a:buChar char="•"/>
            </a:pPr>
            <a:r>
              <a:rPr lang="en-US" dirty="0"/>
              <a:t>The Soar CLI lets you use the keyword </a:t>
            </a:r>
            <a:r>
              <a:rPr lang="en-US" dirty="0">
                <a:latin typeface="Consolas" panose="020B0609020204030204" pitchFamily="49" charset="0"/>
                <a:ea typeface="Menlo" panose="020B0609030804020204" pitchFamily="49" charset="0"/>
                <a:cs typeface="Menlo" panose="020B0609030804020204" pitchFamily="49" charset="0"/>
              </a:rPr>
              <a:t>&lt;ss&gt;</a:t>
            </a:r>
            <a:r>
              <a:rPr lang="en-US" dirty="0"/>
              <a:t> to quickly reference the superstate of </a:t>
            </a:r>
            <a:r>
              <a:rPr lang="en-US" dirty="0">
                <a:latin typeface="Consolas" panose="020B0609020204030204" pitchFamily="49" charset="0"/>
                <a:ea typeface="Menlo" panose="020B0609030804020204" pitchFamily="49" charset="0"/>
                <a:cs typeface="Menlo" panose="020B0609030804020204" pitchFamily="49" charset="0"/>
              </a:rPr>
              <a:t>&lt;s&gt;</a:t>
            </a:r>
            <a:r>
              <a:rPr lang="en-US" dirty="0"/>
              <a:t>.</a:t>
            </a:r>
          </a:p>
          <a:p>
            <a:pPr marL="285750" indent="-285750">
              <a:buFont typeface="Arial" panose="020B0604020202020204" pitchFamily="34" charset="0"/>
              <a:buChar char="•"/>
            </a:pPr>
            <a:r>
              <a:rPr lang="en-US" dirty="0"/>
              <a:t>Similarly, use </a:t>
            </a:r>
            <a:r>
              <a:rPr lang="en-US" dirty="0">
                <a:latin typeface="Consolas" panose="020B0609020204030204" pitchFamily="49" charset="0"/>
                <a:ea typeface="Menlo" panose="020B0609030804020204" pitchFamily="49" charset="0"/>
                <a:cs typeface="Menlo" panose="020B0609030804020204" pitchFamily="49" charset="0"/>
              </a:rPr>
              <a:t>&lt;</a:t>
            </a:r>
            <a:r>
              <a:rPr lang="en-US" dirty="0" err="1">
                <a:latin typeface="Consolas" panose="020B0609020204030204" pitchFamily="49" charset="0"/>
                <a:ea typeface="Menlo" panose="020B0609030804020204" pitchFamily="49" charset="0"/>
                <a:cs typeface="Menlo" panose="020B0609030804020204" pitchFamily="49" charset="0"/>
              </a:rPr>
              <a:t>sss</a:t>
            </a:r>
            <a:r>
              <a:rPr lang="en-US" dirty="0">
                <a:latin typeface="Consolas" panose="020B0609020204030204" pitchFamily="49" charset="0"/>
                <a:ea typeface="Menlo" panose="020B0609030804020204" pitchFamily="49" charset="0"/>
                <a:cs typeface="Menlo" panose="020B0609030804020204" pitchFamily="49" charset="0"/>
              </a:rPr>
              <a:t>&gt;</a:t>
            </a:r>
            <a:r>
              <a:rPr lang="en-US" dirty="0"/>
              <a:t> to quickly reference the superstate of </a:t>
            </a:r>
            <a:r>
              <a:rPr lang="en-US" dirty="0">
                <a:latin typeface="Consolas" panose="020B0609020204030204" pitchFamily="49" charset="0"/>
                <a:ea typeface="Menlo" panose="020B0609030804020204" pitchFamily="49" charset="0"/>
                <a:cs typeface="Menlo" panose="020B0609030804020204" pitchFamily="49" charset="0"/>
              </a:rPr>
              <a:t>&lt;ss&gt;</a:t>
            </a:r>
            <a:r>
              <a:rPr lang="en-US" dirty="0"/>
              <a:t>.</a:t>
            </a:r>
          </a:p>
          <a:p>
            <a:endParaRPr lang="en-US" dirty="0"/>
          </a:p>
        </p:txBody>
      </p:sp>
      <p:cxnSp>
        <p:nvCxnSpPr>
          <p:cNvPr id="5" name="Straight Connector 4">
            <a:extLst>
              <a:ext uri="{FF2B5EF4-FFF2-40B4-BE49-F238E27FC236}">
                <a16:creationId xmlns:a16="http://schemas.microsoft.com/office/drawing/2014/main" id="{67D82614-374D-4FFB-B999-3FC215A5D5B0}"/>
              </a:ext>
            </a:extLst>
          </p:cNvPr>
          <p:cNvCxnSpPr>
            <a:cxnSpLocks/>
            <a:stCxn id="6" idx="3"/>
          </p:cNvCxnSpPr>
          <p:nvPr/>
        </p:nvCxnSpPr>
        <p:spPr bwMode="gray">
          <a:xfrm flipV="1">
            <a:off x="3991904" y="5380522"/>
            <a:ext cx="1041908" cy="249954"/>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63F7A04-81E1-3B2A-AA4E-B14A7B726292}"/>
              </a:ext>
            </a:extLst>
          </p:cNvPr>
          <p:cNvSpPr/>
          <p:nvPr/>
        </p:nvSpPr>
        <p:spPr bwMode="gray">
          <a:xfrm>
            <a:off x="835695" y="5275224"/>
            <a:ext cx="3156209" cy="71050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a:t>
            </a:r>
            <a:r>
              <a:rPr lang="en-US" sz="2000" b="1" dirty="0" err="1">
                <a:solidFill>
                  <a:schemeClr val="accent6"/>
                </a:solidFill>
                <a:latin typeface="+mj-lt"/>
                <a:ea typeface="Menlo" panose="020B0609030804020204" pitchFamily="49" charset="0"/>
                <a:cs typeface="Menlo" panose="020B0609030804020204" pitchFamily="49" charset="0"/>
              </a:rPr>
              <a:t>topstate</a:t>
            </a:r>
            <a:r>
              <a:rPr lang="en-US" sz="2000" b="1" dirty="0">
                <a:solidFill>
                  <a:schemeClr val="accent6"/>
                </a:solidFill>
                <a:latin typeface="+mj-lt"/>
                <a:ea typeface="Menlo" panose="020B0609030804020204" pitchFamily="49" charset="0"/>
                <a:cs typeface="Menlo" panose="020B0609030804020204" pitchFamily="49" charset="0"/>
              </a:rPr>
              <a:t>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a:t>
            </a:r>
            <a:r>
              <a:rPr lang="en-US" sz="2000" b="1" dirty="0" err="1">
                <a:solidFill>
                  <a:schemeClr val="accent6"/>
                </a:solidFill>
                <a:latin typeface="Consolas" panose="020B0609020204030204" pitchFamily="49" charset="0"/>
                <a:ea typeface="Menlo" panose="020B0609030804020204" pitchFamily="49" charset="0"/>
                <a:cs typeface="Menlo" panose="020B0609030804020204" pitchFamily="49" charset="0"/>
              </a:rPr>
              <a:t>ts</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&gt;</a:t>
            </a:r>
            <a:r>
              <a:rPr lang="en-US" sz="2000" b="1" dirty="0">
                <a:solidFill>
                  <a:schemeClr val="accent6"/>
                </a:solidFill>
                <a:latin typeface="+mj-lt"/>
                <a:ea typeface="Menlo" panose="020B0609030804020204" pitchFamily="49" charset="0"/>
                <a:cs typeface="Menlo" panose="020B0609030804020204" pitchFamily="49" charset="0"/>
              </a:rPr>
              <a:t>)</a:t>
            </a:r>
            <a:br>
              <a:rPr lang="en-US" sz="2000" b="1" dirty="0">
                <a:solidFill>
                  <a:schemeClr val="accent6"/>
                </a:solidFill>
                <a:latin typeface="+mj-lt"/>
                <a:ea typeface="Menlo" panose="020B0609030804020204" pitchFamily="49" charset="0"/>
                <a:cs typeface="Menlo" panose="020B0609030804020204" pitchFamily="49" charset="0"/>
              </a:rPr>
            </a:br>
            <a:r>
              <a:rPr lang="en-US" sz="2000" b="1" dirty="0">
                <a:solidFill>
                  <a:schemeClr val="accent6"/>
                </a:solidFill>
                <a:latin typeface="+mj-lt"/>
                <a:ea typeface="Menlo" panose="020B0609030804020204" pitchFamily="49" charset="0"/>
                <a:cs typeface="Menlo" panose="020B0609030804020204" pitchFamily="49" charset="0"/>
              </a:rPr>
              <a:t>(also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a:t>
            </a:r>
            <a:r>
              <a:rPr lang="en-US" sz="2000" b="1" dirty="0" err="1">
                <a:solidFill>
                  <a:schemeClr val="accent6"/>
                </a:solidFill>
                <a:latin typeface="Consolas" panose="020B0609020204030204" pitchFamily="49" charset="0"/>
                <a:ea typeface="Menlo" panose="020B0609030804020204" pitchFamily="49" charset="0"/>
                <a:cs typeface="Menlo" panose="020B0609030804020204" pitchFamily="49" charset="0"/>
              </a:rPr>
              <a:t>sss</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&gt;</a:t>
            </a:r>
            <a:r>
              <a:rPr lang="en-US" sz="2000" b="1" dirty="0">
                <a:solidFill>
                  <a:schemeClr val="accent6"/>
                </a:solidFill>
                <a:latin typeface="+mj-lt"/>
                <a:ea typeface="Menlo" panose="020B0609030804020204" pitchFamily="49" charset="0"/>
                <a:cs typeface="Menlo" panose="020B0609030804020204" pitchFamily="49" charset="0"/>
              </a:rPr>
              <a:t> in this case)</a:t>
            </a:r>
          </a:p>
        </p:txBody>
      </p:sp>
      <p:cxnSp>
        <p:nvCxnSpPr>
          <p:cNvPr id="26" name="Straight Connector 25">
            <a:extLst>
              <a:ext uri="{FF2B5EF4-FFF2-40B4-BE49-F238E27FC236}">
                <a16:creationId xmlns:a16="http://schemas.microsoft.com/office/drawing/2014/main" id="{959CC6E3-14B7-A99E-D117-ACF6BA333622}"/>
              </a:ext>
            </a:extLst>
          </p:cNvPr>
          <p:cNvCxnSpPr>
            <a:cxnSpLocks/>
            <a:stCxn id="27" idx="1"/>
          </p:cNvCxnSpPr>
          <p:nvPr/>
        </p:nvCxnSpPr>
        <p:spPr bwMode="gray">
          <a:xfrm flipH="1">
            <a:off x="5883564" y="5153566"/>
            <a:ext cx="3868445" cy="417254"/>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0920B95-B957-B383-334E-5BD79E3E3314}"/>
              </a:ext>
            </a:extLst>
          </p:cNvPr>
          <p:cNvSpPr/>
          <p:nvPr/>
        </p:nvSpPr>
        <p:spPr bwMode="gray">
          <a:xfrm>
            <a:off x="9752009" y="4783756"/>
            <a:ext cx="2145330" cy="73961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S3’s superstate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&lt;ss&gt;</a:t>
            </a:r>
            <a:r>
              <a:rPr lang="en-US" sz="2000" b="1" dirty="0">
                <a:solidFill>
                  <a:schemeClr val="accent6"/>
                </a:solidFill>
                <a:latin typeface="+mj-lt"/>
                <a:ea typeface="Menlo" panose="020B0609030804020204" pitchFamily="49" charset="0"/>
                <a:cs typeface="Menlo" panose="020B0609030804020204" pitchFamily="49" charset="0"/>
              </a:rPr>
              <a:t>)</a:t>
            </a:r>
          </a:p>
        </p:txBody>
      </p:sp>
      <p:sp>
        <p:nvSpPr>
          <p:cNvPr id="14" name="Rectangle 13">
            <a:extLst>
              <a:ext uri="{FF2B5EF4-FFF2-40B4-BE49-F238E27FC236}">
                <a16:creationId xmlns:a16="http://schemas.microsoft.com/office/drawing/2014/main" id="{D951D38C-1476-6C2D-15E8-775F00F5A46B}"/>
              </a:ext>
            </a:extLst>
          </p:cNvPr>
          <p:cNvSpPr/>
          <p:nvPr/>
        </p:nvSpPr>
        <p:spPr bwMode="gray">
          <a:xfrm>
            <a:off x="9583258" y="5710626"/>
            <a:ext cx="1965551" cy="74088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latest substate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sz="2000" b="1" dirty="0">
                <a:solidFill>
                  <a:schemeClr val="accent6"/>
                </a:solidFill>
                <a:latin typeface="+mj-lt"/>
                <a:ea typeface="Menlo" panose="020B0609030804020204" pitchFamily="49" charset="0"/>
                <a:cs typeface="Menlo" panose="020B0609030804020204" pitchFamily="49" charset="0"/>
              </a:rPr>
              <a:t>)</a:t>
            </a:r>
          </a:p>
        </p:txBody>
      </p:sp>
      <p:cxnSp>
        <p:nvCxnSpPr>
          <p:cNvPr id="4" name="Straight Connector 3">
            <a:extLst>
              <a:ext uri="{FF2B5EF4-FFF2-40B4-BE49-F238E27FC236}">
                <a16:creationId xmlns:a16="http://schemas.microsoft.com/office/drawing/2014/main" id="{E1896200-7CCF-A784-E199-2DF617975649}"/>
              </a:ext>
            </a:extLst>
          </p:cNvPr>
          <p:cNvCxnSpPr>
            <a:cxnSpLocks/>
          </p:cNvCxnSpPr>
          <p:nvPr/>
        </p:nvCxnSpPr>
        <p:spPr bwMode="gray">
          <a:xfrm flipH="1" flipV="1">
            <a:off x="6363962" y="6084249"/>
            <a:ext cx="3219296" cy="281054"/>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015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0F6AF-4F86-67FF-6DE7-72814BB1C8BE}"/>
              </a:ext>
            </a:extLst>
          </p:cNvPr>
          <p:cNvSpPr>
            <a:spLocks noGrp="1"/>
          </p:cNvSpPr>
          <p:nvPr>
            <p:ph type="title"/>
          </p:nvPr>
        </p:nvSpPr>
        <p:spPr/>
        <p:txBody>
          <a:bodyPr/>
          <a:lstStyle/>
          <a:p>
            <a:r>
              <a:rPr lang="en-US" dirty="0"/>
              <a:t>Substate Working Memory</a:t>
            </a:r>
          </a:p>
        </p:txBody>
      </p:sp>
      <p:sp>
        <p:nvSpPr>
          <p:cNvPr id="2" name="Content Placeholder 1">
            <a:extLst>
              <a:ext uri="{FF2B5EF4-FFF2-40B4-BE49-F238E27FC236}">
                <a16:creationId xmlns:a16="http://schemas.microsoft.com/office/drawing/2014/main" id="{BB489C49-9CE2-A385-3B16-DD74C3B0D7EA}"/>
              </a:ext>
            </a:extLst>
          </p:cNvPr>
          <p:cNvSpPr>
            <a:spLocks noGrp="1"/>
          </p:cNvSpPr>
          <p:nvPr>
            <p:ph idx="1"/>
          </p:nvPr>
        </p:nvSpPr>
        <p:spPr>
          <a:xfrm>
            <a:off x="1524000" y="1557210"/>
            <a:ext cx="9326252" cy="4631834"/>
          </a:xfrm>
        </p:spPr>
        <p:txBody>
          <a:bodyPr>
            <a:normAutofit/>
          </a:bodyPr>
          <a:lstStyle/>
          <a:p>
            <a:r>
              <a:rPr lang="en-US" dirty="0"/>
              <a:t>Soar initializes each substate in WM with WMEs like those provided to the </a:t>
            </a:r>
            <a:r>
              <a:rPr lang="en-US" dirty="0" err="1"/>
              <a:t>topstate</a:t>
            </a:r>
            <a:r>
              <a:rPr lang="en-US" dirty="0"/>
              <a:t> (</a:t>
            </a:r>
            <a:r>
              <a:rPr lang="en-US" dirty="0">
                <a:latin typeface="Consolas" panose="020B0609020204030204" pitchFamily="49" charset="0"/>
              </a:rPr>
              <a:t>S1</a:t>
            </a:r>
            <a:r>
              <a:rPr lang="en-US" dirty="0"/>
              <a:t>).</a:t>
            </a:r>
          </a:p>
          <a:p>
            <a:pPr marL="285750" indent="-285750">
              <a:buFont typeface="Arial" panose="020B0604020202020204" pitchFamily="34" charset="0"/>
              <a:buChar char="•"/>
            </a:pPr>
            <a:r>
              <a:rPr lang="en-US" dirty="0"/>
              <a:t>But only the </a:t>
            </a:r>
            <a:r>
              <a:rPr lang="en-US" dirty="0" err="1"/>
              <a:t>topstate</a:t>
            </a:r>
            <a:r>
              <a:rPr lang="en-US" dirty="0"/>
              <a:t> gets the </a:t>
            </a:r>
            <a:r>
              <a:rPr lang="en-US" dirty="0">
                <a:latin typeface="Consolas" panose="020B0609020204030204" pitchFamily="49" charset="0"/>
                <a:ea typeface="Menlo" panose="020B0609030804020204" pitchFamily="49" charset="0"/>
                <a:cs typeface="Menlo" panose="020B0609030804020204" pitchFamily="49" charset="0"/>
              </a:rPr>
              <a:t>^io</a:t>
            </a:r>
            <a:r>
              <a:rPr lang="en-US" dirty="0"/>
              <a:t> WME.</a:t>
            </a:r>
          </a:p>
          <a:p>
            <a:endParaRPr lang="en-US" dirty="0"/>
          </a:p>
          <a:p>
            <a:endParaRPr lang="en-US" dirty="0"/>
          </a:p>
          <a:p>
            <a:endParaRPr lang="en-US" dirty="0"/>
          </a:p>
          <a:p>
            <a:endParaRPr lang="en-US" dirty="0"/>
          </a:p>
          <a:p>
            <a:endParaRPr lang="en-US" dirty="0"/>
          </a:p>
          <a:p>
            <a:r>
              <a:rPr lang="en-US" dirty="0"/>
              <a:t>Soar also provides the </a:t>
            </a:r>
            <a:r>
              <a:rPr lang="en-US" dirty="0">
                <a:latin typeface="Consolas" panose="020B0609020204030204" pitchFamily="49" charset="0"/>
                <a:ea typeface="Menlo" panose="020B0609030804020204" pitchFamily="49" charset="0"/>
                <a:cs typeface="Menlo" panose="020B0609030804020204" pitchFamily="49" charset="0"/>
              </a:rPr>
              <a:t>^superstate</a:t>
            </a:r>
            <a:r>
              <a:rPr lang="en-US" dirty="0"/>
              <a:t> WME, which links a state ID to its superstate ID.</a:t>
            </a:r>
          </a:p>
          <a:p>
            <a:pPr marL="285750" indent="-285750">
              <a:buFont typeface="Arial" panose="020B0604020202020204" pitchFamily="34" charset="0"/>
              <a:buChar char="•"/>
            </a:pPr>
            <a:r>
              <a:rPr lang="en-US" dirty="0"/>
              <a:t>This lets rules for the subproblem access WM context from the parent problem</a:t>
            </a:r>
          </a:p>
          <a:p>
            <a:r>
              <a:rPr lang="en-US" dirty="0"/>
              <a:t>Soar also provides other WMEs that describe the impasse that led to the substate</a:t>
            </a:r>
          </a:p>
          <a:p>
            <a:pPr marL="285750" indent="-285750">
              <a:buFont typeface="Arial" panose="020B0604020202020204" pitchFamily="34" charset="0"/>
              <a:buChar char="•"/>
            </a:pPr>
            <a:r>
              <a:rPr lang="en-US" dirty="0">
                <a:ea typeface="Menlo" panose="020B0609030804020204" pitchFamily="49" charset="0"/>
                <a:cs typeface="Menlo" panose="020B0609030804020204" pitchFamily="49" charset="0"/>
              </a:rPr>
              <a:t>For instance, </a:t>
            </a:r>
            <a:r>
              <a:rPr lang="en-US" dirty="0">
                <a:latin typeface="Consolas" panose="020B0609020204030204" pitchFamily="49" charset="0"/>
                <a:ea typeface="Menlo" panose="020B0609030804020204" pitchFamily="49" charset="0"/>
                <a:cs typeface="Menlo" panose="020B0609030804020204" pitchFamily="49" charset="0"/>
              </a:rPr>
              <a:t>(^attribute |state|)</a:t>
            </a:r>
            <a:r>
              <a:rPr lang="en-US" dirty="0"/>
              <a:t> and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^impasse |no-change|)</a:t>
            </a:r>
            <a:r>
              <a:rPr lang="en-US" dirty="0"/>
              <a:t> tell us that the parent state processing reached a “</a:t>
            </a:r>
            <a:r>
              <a:rPr lang="en-US" i="1" dirty="0"/>
              <a:t>state no-change</a:t>
            </a:r>
            <a:r>
              <a:rPr lang="en-US" dirty="0"/>
              <a:t>” impasse</a:t>
            </a:r>
          </a:p>
          <a:p>
            <a:pPr marL="285750" indent="-285750">
              <a:buFont typeface="Arial" panose="020B0604020202020204" pitchFamily="34" charset="0"/>
              <a:buChar char="•"/>
            </a:pPr>
            <a:r>
              <a:rPr lang="en-US" i="1" dirty="0"/>
              <a:t>(See Soar Manual page 85 for more details about these WMEs and their meanings.)</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5A880442-907E-F9DC-81E6-83C11446B05E}"/>
              </a:ext>
            </a:extLst>
          </p:cNvPr>
          <p:cNvSpPr txBox="1"/>
          <p:nvPr/>
        </p:nvSpPr>
        <p:spPr bwMode="gray">
          <a:xfrm>
            <a:off x="1157148" y="2407428"/>
            <a:ext cx="9877704" cy="1677382"/>
          </a:xfrm>
          <a:prstGeom prst="rect">
            <a:avLst/>
          </a:prstGeom>
          <a:noFill/>
        </p:spPr>
        <p:txBody>
          <a:bodyPr vert="horz" wrap="none" lIns="0" tIns="0" rIns="0" bIns="0" rtlCol="0">
            <a:spAutoFit/>
          </a:bodyPr>
          <a:lstStyle/>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S3</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epmem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E3 ^reward-link R7 ^</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smem</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L3 </a:t>
            </a:r>
            <a:r>
              <a:rPr lang="en-US" b="1" dirty="0">
                <a:solidFill>
                  <a:srgbClr val="002060"/>
                </a:solidFill>
                <a:latin typeface="Consolas" panose="020B0609020204030204" pitchFamily="49" charset="0"/>
                <a:ea typeface="Menlo" panose="020B0609030804020204" pitchFamily="49" charset="0"/>
                <a:cs typeface="Menlo" panose="020B0609030804020204" pitchFamily="49" charset="0"/>
              </a:rPr>
              <a:t>^superstate S2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^type state</a:t>
            </a:r>
            <a:b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b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^attribute state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impasse no-change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^choices none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^quiescence 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S2</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epmem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E2 ^reward-link R4 ^</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smem</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L2 </a:t>
            </a:r>
            <a:r>
              <a:rPr lang="en-US" b="1" dirty="0">
                <a:solidFill>
                  <a:srgbClr val="002060"/>
                </a:solidFill>
                <a:latin typeface="Consolas" panose="020B0609020204030204" pitchFamily="49" charset="0"/>
                <a:ea typeface="Menlo" panose="020B0609030804020204" pitchFamily="49" charset="0"/>
                <a:cs typeface="Menlo" panose="020B0609030804020204" pitchFamily="49" charset="0"/>
              </a:rPr>
              <a:t>^superstate S1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^type state</a:t>
            </a:r>
            <a:b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b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^attribute state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impasse no-change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^choices none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^quiescence 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S1</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epmem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E1 </a:t>
            </a:r>
            <a:r>
              <a:rPr lang="en-US" sz="1800" b="1" dirty="0">
                <a:solidFill>
                  <a:srgbClr val="002060"/>
                </a:solidFill>
                <a:effectLst/>
                <a:latin typeface="Consolas" panose="020B0609020204030204" pitchFamily="49" charset="0"/>
                <a:ea typeface="Menlo" panose="020B0609030804020204" pitchFamily="49" charset="0"/>
                <a:cs typeface="Menlo" panose="020B0609030804020204" pitchFamily="49" charset="0"/>
              </a:rPr>
              <a:t>^io I1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^reward-link R1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L1 </a:t>
            </a:r>
            <a:r>
              <a:rPr lang="en-US" sz="1800" b="1" dirty="0">
                <a:solidFill>
                  <a:srgbClr val="002060"/>
                </a:solidFill>
                <a:effectLst/>
                <a:latin typeface="Consolas" panose="020B0609020204030204" pitchFamily="49" charset="0"/>
                <a:ea typeface="Menlo" panose="020B0609030804020204" pitchFamily="49" charset="0"/>
                <a:cs typeface="Menlo" panose="020B0609030804020204" pitchFamily="49" charset="0"/>
              </a:rPr>
              <a:t>^superstate nil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^type state)</a:t>
            </a:r>
          </a:p>
          <a:p>
            <a:pPr algn="l">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550825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lnSpcReduction="10000"/>
          </a:bodyPr>
          <a:lstStyle/>
          <a:p>
            <a:r>
              <a:rPr lang="en-US" sz="2400" dirty="0"/>
              <a:t>Our agent needs to sort suppliers with more complex reasoning.</a:t>
            </a:r>
          </a:p>
          <a:p>
            <a:pPr marL="342900" indent="-342900">
              <a:buFont typeface="Arial" panose="020B0604020202020204" pitchFamily="34" charset="0"/>
              <a:buChar char="•"/>
            </a:pPr>
            <a:r>
              <a:rPr lang="en-US" sz="2400" dirty="0"/>
              <a:t>It will eventually need to account for:</a:t>
            </a:r>
          </a:p>
          <a:p>
            <a:pPr marL="571500" lvl="1" indent="-342900"/>
            <a:r>
              <a:rPr lang="en-US" sz="2400" dirty="0"/>
              <a:t>Counts of required supplies satisfied by each supplier</a:t>
            </a:r>
          </a:p>
          <a:p>
            <a:pPr marL="571500" lvl="1" indent="-342900"/>
            <a:r>
              <a:rPr lang="en-US" sz="2400" dirty="0"/>
              <a:t>Supplier attribute scores in descending order of configured attribute weights</a:t>
            </a:r>
          </a:p>
          <a:p>
            <a:pPr marL="342900" indent="-342900">
              <a:buFont typeface="Arial" panose="020B0604020202020204" pitchFamily="34" charset="0"/>
              <a:buChar char="•"/>
            </a:pPr>
            <a:r>
              <a:rPr lang="en-US" sz="2400" dirty="0"/>
              <a:t>This can’t easily all be done with a single decision cycle.</a:t>
            </a: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4" name="Content Placeholder 1">
            <a:extLst>
              <a:ext uri="{FF2B5EF4-FFF2-40B4-BE49-F238E27FC236}">
                <a16:creationId xmlns:a16="http://schemas.microsoft.com/office/drawing/2014/main" id="{4512F150-B7A1-10A3-1BFE-C0BF4694AFAB}"/>
              </a:ext>
            </a:extLst>
          </p:cNvPr>
          <p:cNvSpPr txBox="1">
            <a:spLocks/>
          </p:cNvSpPr>
          <p:nvPr/>
        </p:nvSpPr>
        <p:spPr bwMode="gray">
          <a:xfrm>
            <a:off x="6096000" y="1557210"/>
            <a:ext cx="5280410" cy="3930085"/>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dirty="0">
                <a:effectLst/>
              </a:rPr>
              <a:t>Use a </a:t>
            </a:r>
            <a:r>
              <a:rPr lang="en-US" sz="2400" b="0" i="1" dirty="0">
                <a:effectLst/>
              </a:rPr>
              <a:t>substate</a:t>
            </a:r>
            <a:r>
              <a:rPr lang="en-US" sz="2400" b="0" dirty="0">
                <a:effectLst/>
              </a:rPr>
              <a:t> to evaluate tied suppliers.</a:t>
            </a:r>
          </a:p>
          <a:p>
            <a:pPr marL="342900" indent="-342900">
              <a:buFont typeface="Arial" panose="020B0604020202020204" pitchFamily="34" charset="0"/>
              <a:buChar char="•"/>
            </a:pPr>
            <a:r>
              <a:rPr lang="en-US" sz="2400" b="0" dirty="0">
                <a:effectLst/>
              </a:rPr>
              <a:t>A substate will allow us to use any number of decision cycles to derive the desired preferences.</a:t>
            </a:r>
          </a:p>
          <a:p>
            <a:pPr marL="342900" indent="-342900">
              <a:buFont typeface="Arial" panose="020B0604020202020204" pitchFamily="34" charset="0"/>
              <a:buChar char="•"/>
            </a:pPr>
            <a:r>
              <a:rPr lang="en-US" sz="2400" b="0" dirty="0">
                <a:effectLst/>
              </a:rPr>
              <a:t>Substate processing will effectively "pause" the top-level </a:t>
            </a:r>
            <a:r>
              <a:rPr lang="en-US" sz="2400" b="0" dirty="0">
                <a:effectLst/>
                <a:latin typeface="Consolas" panose="020B0609020204030204" pitchFamily="49" charset="0"/>
              </a:rPr>
              <a:t>(</a:t>
            </a:r>
            <a:r>
              <a:rPr lang="en-US" sz="2400" b="0" dirty="0">
                <a:effectLst/>
                <a:latin typeface="Consolas" panose="020B0609020204030204" pitchFamily="49" charset="0"/>
                <a:ea typeface="Menlo" panose="020B0609030804020204" pitchFamily="49" charset="0"/>
                <a:cs typeface="Menlo" panose="020B0609030804020204" pitchFamily="49" charset="0"/>
              </a:rPr>
              <a:t>select-supplier</a:t>
            </a:r>
            <a:r>
              <a:rPr lang="en-US" sz="2400" b="0" dirty="0">
                <a:effectLst/>
                <a:latin typeface="Consolas" panose="020B0609020204030204" pitchFamily="49" charset="0"/>
              </a:rPr>
              <a:t>)</a:t>
            </a:r>
            <a:r>
              <a:rPr lang="en-US" sz="2400" b="0" dirty="0">
                <a:effectLst/>
              </a:rPr>
              <a:t> decision-making until </a:t>
            </a:r>
            <a:r>
              <a:rPr lang="en-US" sz="2400" dirty="0"/>
              <a:t>the agent</a:t>
            </a:r>
            <a:r>
              <a:rPr lang="en-US" sz="2400" b="0" dirty="0">
                <a:effectLst/>
              </a:rPr>
              <a:t> finds the solution that lets it select one </a:t>
            </a:r>
            <a:r>
              <a:rPr lang="en-US" sz="2400" b="0" dirty="0">
                <a:effectLst/>
                <a:latin typeface="Consolas" panose="020B0609020204030204" pitchFamily="49" charset="0"/>
              </a:rPr>
              <a:t>(</a:t>
            </a:r>
            <a:r>
              <a:rPr lang="en-US" sz="2400" b="0" dirty="0">
                <a:effectLst/>
                <a:latin typeface="Consolas" panose="020B0609020204030204" pitchFamily="49" charset="0"/>
                <a:ea typeface="Menlo" panose="020B0609030804020204" pitchFamily="49" charset="0"/>
                <a:cs typeface="Menlo" panose="020B0609030804020204" pitchFamily="49" charset="0"/>
              </a:rPr>
              <a:t>select-supplier</a:t>
            </a:r>
            <a:r>
              <a:rPr lang="en-US" sz="2400" b="0" dirty="0">
                <a:effectLst/>
                <a:latin typeface="Consolas" panose="020B0609020204030204" pitchFamily="49" charset="0"/>
              </a:rPr>
              <a:t>)</a:t>
            </a:r>
            <a:r>
              <a:rPr lang="en-US" sz="2400" b="0" dirty="0">
                <a:effectLst/>
              </a:rPr>
              <a:t> operator.</a:t>
            </a:r>
          </a:p>
        </p:txBody>
      </p:sp>
    </p:spTree>
    <p:extLst>
      <p:ext uri="{BB962C8B-B14F-4D97-AF65-F5344CB8AC3E}">
        <p14:creationId xmlns:p14="http://schemas.microsoft.com/office/powerpoint/2010/main" val="419946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C4545-DDA3-29B0-D075-FA9A7C025BF3}"/>
              </a:ext>
            </a:extLst>
          </p:cNvPr>
          <p:cNvSpPr>
            <a:spLocks noGrp="1"/>
          </p:cNvSpPr>
          <p:nvPr>
            <p:ph type="title"/>
          </p:nvPr>
        </p:nvSpPr>
        <p:spPr/>
        <p:txBody>
          <a:bodyPr/>
          <a:lstStyle/>
          <a:p>
            <a:r>
              <a:rPr lang="en-US" dirty="0"/>
              <a:t>Rule Matching Across States</a:t>
            </a:r>
          </a:p>
        </p:txBody>
      </p:sp>
      <p:sp>
        <p:nvSpPr>
          <p:cNvPr id="2" name="Content Placeholder 1">
            <a:extLst>
              <a:ext uri="{FF2B5EF4-FFF2-40B4-BE49-F238E27FC236}">
                <a16:creationId xmlns:a16="http://schemas.microsoft.com/office/drawing/2014/main" id="{BFF86692-862C-1F83-F467-91CBE61F5D46}"/>
              </a:ext>
            </a:extLst>
          </p:cNvPr>
          <p:cNvSpPr>
            <a:spLocks noGrp="1"/>
          </p:cNvSpPr>
          <p:nvPr>
            <p:ph idx="1"/>
          </p:nvPr>
        </p:nvSpPr>
        <p:spPr>
          <a:xfrm>
            <a:off x="1524000" y="1278195"/>
            <a:ext cx="9144000" cy="1031868"/>
          </a:xfrm>
        </p:spPr>
        <p:txBody>
          <a:bodyPr>
            <a:normAutofit/>
          </a:bodyPr>
          <a:lstStyle/>
          <a:p>
            <a:r>
              <a:rPr lang="en-US" dirty="0"/>
              <a:t>All our rules begin with “</a:t>
            </a:r>
            <a:r>
              <a:rPr lang="en-US" dirty="0">
                <a:latin typeface="Consolas" panose="020B0609020204030204" pitchFamily="49" charset="0"/>
                <a:ea typeface="Menlo" panose="020B0609030804020204" pitchFamily="49" charset="0"/>
                <a:cs typeface="Menlo" panose="020B0609030804020204" pitchFamily="49" charset="0"/>
              </a:rPr>
              <a:t>state &lt;s&gt; …</a:t>
            </a:r>
            <a:r>
              <a:rPr lang="en-US" dirty="0"/>
              <a:t>” </a:t>
            </a:r>
          </a:p>
          <a:p>
            <a:pPr marL="285750" indent="-285750">
              <a:buFont typeface="Arial" panose="020B0604020202020204" pitchFamily="34" charset="0"/>
              <a:buChar char="•"/>
            </a:pPr>
            <a:r>
              <a:rPr lang="en-US" dirty="0"/>
              <a:t>The </a:t>
            </a:r>
            <a:r>
              <a:rPr lang="en-US" dirty="0">
                <a:latin typeface="Consolas" panose="020B0609020204030204" pitchFamily="49" charset="0"/>
                <a:ea typeface="Menlo" panose="020B0609030804020204" pitchFamily="49" charset="0"/>
                <a:cs typeface="Menlo" panose="020B0609030804020204" pitchFamily="49" charset="0"/>
              </a:rPr>
              <a:t>state</a:t>
            </a:r>
            <a:r>
              <a:rPr lang="en-US" dirty="0"/>
              <a:t> token indicates that </a:t>
            </a:r>
            <a:r>
              <a:rPr lang="en-US" dirty="0">
                <a:latin typeface="Consolas" panose="020B0609020204030204" pitchFamily="49" charset="0"/>
                <a:ea typeface="Menlo" panose="020B0609030804020204" pitchFamily="49" charset="0"/>
                <a:cs typeface="Menlo" panose="020B0609030804020204" pitchFamily="49" charset="0"/>
              </a:rPr>
              <a:t>&lt;s&gt;</a:t>
            </a:r>
            <a:r>
              <a:rPr lang="en-US" dirty="0"/>
              <a:t> is a state ID.</a:t>
            </a:r>
          </a:p>
          <a:p>
            <a:r>
              <a:rPr lang="en-US" dirty="0"/>
              <a:t>When there are multiple states in WM, </a:t>
            </a:r>
            <a:r>
              <a:rPr lang="en-US" dirty="0">
                <a:latin typeface="Consolas" panose="020B0609020204030204" pitchFamily="49" charset="0"/>
                <a:ea typeface="Menlo" panose="020B0609030804020204" pitchFamily="49" charset="0"/>
                <a:cs typeface="Menlo" panose="020B0609030804020204" pitchFamily="49" charset="0"/>
              </a:rPr>
              <a:t>&lt;s&gt;</a:t>
            </a:r>
            <a:r>
              <a:rPr lang="en-US" dirty="0"/>
              <a:t> could match </a:t>
            </a:r>
            <a:r>
              <a:rPr lang="en-US" i="1" dirty="0"/>
              <a:t>any one of them</a:t>
            </a:r>
            <a:r>
              <a:rPr lang="en-US" dirty="0"/>
              <a:t>!</a:t>
            </a:r>
          </a:p>
          <a:p>
            <a:endParaRPr lang="en-US" dirty="0"/>
          </a:p>
        </p:txBody>
      </p:sp>
      <p:sp>
        <p:nvSpPr>
          <p:cNvPr id="4" name="TextBox 3">
            <a:extLst>
              <a:ext uri="{FF2B5EF4-FFF2-40B4-BE49-F238E27FC236}">
                <a16:creationId xmlns:a16="http://schemas.microsoft.com/office/drawing/2014/main" id="{400B684F-C7DD-5332-657A-E5D39010EC92}"/>
              </a:ext>
            </a:extLst>
          </p:cNvPr>
          <p:cNvSpPr txBox="1"/>
          <p:nvPr/>
        </p:nvSpPr>
        <p:spPr bwMode="gray">
          <a:xfrm>
            <a:off x="1157148" y="4462098"/>
            <a:ext cx="9877704" cy="1677382"/>
          </a:xfrm>
          <a:prstGeom prst="rect">
            <a:avLst/>
          </a:prstGeom>
          <a:noFill/>
        </p:spPr>
        <p:txBody>
          <a:bodyPr vert="horz" wrap="none" lIns="0" tIns="0" rIns="0" bIns="0" rtlCol="0">
            <a:spAutoFit/>
          </a:bodyPr>
          <a:lstStyle/>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S3</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epmem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E3 ^reward-link R7 ^</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smem</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L3 ^superstate S2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^type state</a:t>
            </a:r>
            <a:b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b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^attribute state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impasse no-change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^choices none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^quiescence 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S2</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epmem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E2 ^reward-link R4 ^</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smem</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L2 ^superstate S1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^type state</a:t>
            </a:r>
            <a:b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b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^attribute state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impasse no-change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^choices none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^quiescence 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S1</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epmem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E1 ^io I1 ^reward-link R1 ^</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smem</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L1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^superstate nil ^type state</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p>
          <a:p>
            <a:pPr algn="l">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p:txBody>
      </p:sp>
      <p:sp>
        <p:nvSpPr>
          <p:cNvPr id="7" name="TextBox 6">
            <a:extLst>
              <a:ext uri="{FF2B5EF4-FFF2-40B4-BE49-F238E27FC236}">
                <a16:creationId xmlns:a16="http://schemas.microsoft.com/office/drawing/2014/main" id="{32076496-A7BB-F861-7368-C4F077A64E49}"/>
              </a:ext>
            </a:extLst>
          </p:cNvPr>
          <p:cNvSpPr txBox="1"/>
          <p:nvPr/>
        </p:nvSpPr>
        <p:spPr bwMode="gray">
          <a:xfrm>
            <a:off x="1641988" y="2512315"/>
            <a:ext cx="3419206" cy="1107996"/>
          </a:xfrm>
          <a:prstGeom prst="rect">
            <a:avLst/>
          </a:prstGeom>
          <a:noFill/>
        </p:spPr>
        <p:txBody>
          <a:bodyPr vert="horz" wrap="none" lIns="0" tIns="0" rIns="0" bIns="0" rtlCol="0">
            <a:spAutoFit/>
          </a:bodyPr>
          <a:lstStyle/>
          <a:p>
            <a:r>
              <a:rPr lang="en-US"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sp</a:t>
            </a:r>
            <a:r>
              <a:rPr lang="en-US" dirty="0">
                <a:solidFill>
                  <a:srgbClr val="000000"/>
                </a:solidFill>
                <a:effectLst/>
                <a:latin typeface="Consolas" panose="020B0609020204030204" pitchFamily="49" charset="0"/>
                <a:ea typeface="Menlo" panose="020B0609030804020204" pitchFamily="49" charset="0"/>
                <a:cs typeface="Menlo" panose="020B0609030804020204" pitchFamily="49" charset="0"/>
              </a:rPr>
              <a:t> {elaborate*fizz-buzz*all</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(state &lt;s&gt;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^type state</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(&lt;s&gt; ^fizz buzz)}</a:t>
            </a:r>
            <a:endParaRPr lang="en-US" dirty="0">
              <a:latin typeface="Consolas" panose="020B0609020204030204" pitchFamily="49" charset="0"/>
              <a:ea typeface="Menlo" panose="020B0609030804020204" pitchFamily="49" charset="0"/>
              <a:cs typeface="Menlo" panose="020B0609030804020204" pitchFamily="49" charset="0"/>
            </a:endParaRPr>
          </a:p>
        </p:txBody>
      </p:sp>
      <p:sp>
        <p:nvSpPr>
          <p:cNvPr id="8" name="TextBox 7">
            <a:extLst>
              <a:ext uri="{FF2B5EF4-FFF2-40B4-BE49-F238E27FC236}">
                <a16:creationId xmlns:a16="http://schemas.microsoft.com/office/drawing/2014/main" id="{9FDF1B63-1F86-56A2-C006-E402EA011800}"/>
              </a:ext>
            </a:extLst>
          </p:cNvPr>
          <p:cNvSpPr txBox="1"/>
          <p:nvPr/>
        </p:nvSpPr>
        <p:spPr bwMode="gray">
          <a:xfrm>
            <a:off x="6479459" y="2512315"/>
            <a:ext cx="4052391" cy="1107996"/>
          </a:xfrm>
          <a:prstGeom prst="rect">
            <a:avLst/>
          </a:prstGeom>
          <a:noFill/>
        </p:spPr>
        <p:txBody>
          <a:bodyPr vert="horz" wrap="none" lIns="0" tIns="0" rIns="0" bIns="0" rtlCol="0">
            <a:spAutoFit/>
          </a:bodyPr>
          <a:lstStyle/>
          <a:p>
            <a:r>
              <a:rPr lang="en-US"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sp</a:t>
            </a:r>
            <a:r>
              <a:rPr lang="en-US" dirty="0">
                <a:solidFill>
                  <a:srgbClr val="000000"/>
                </a:solidFill>
                <a:effectLst/>
                <a:latin typeface="Consolas" panose="020B0609020204030204" pitchFamily="49" charset="0"/>
                <a:ea typeface="Menlo" panose="020B0609030804020204" pitchFamily="49" charset="0"/>
                <a:cs typeface="Menlo" panose="020B0609030804020204" pitchFamily="49" charset="0"/>
              </a:rPr>
              <a:t> {elaborate*fizz-buzz*</a:t>
            </a:r>
            <a:r>
              <a:rPr lang="en-US"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topstate</a:t>
            </a:r>
            <a:endParaRPr lang="en-US" dirty="0">
              <a:solidFill>
                <a:srgbClr val="000000"/>
              </a:solidFill>
              <a:effectLst/>
              <a:latin typeface="Consolas" panose="020B0609020204030204" pitchFamily="49" charset="0"/>
              <a:ea typeface="Menlo" panose="020B0609030804020204" pitchFamily="49" charset="0"/>
              <a:cs typeface="Menlo" panose="020B0609030804020204" pitchFamily="49" charset="0"/>
            </a:endParaRP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(state &lt;s&gt;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^superstate nil</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(&lt;s&gt; ^fizz buzz)}</a:t>
            </a:r>
            <a:endParaRPr lang="en-US" dirty="0">
              <a:latin typeface="Consolas" panose="020B060902020403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DE75ECA6-3E34-4736-EC50-7175F8A4F215}"/>
              </a:ext>
            </a:extLst>
          </p:cNvPr>
          <p:cNvSpPr/>
          <p:nvPr/>
        </p:nvSpPr>
        <p:spPr bwMode="gray">
          <a:xfrm>
            <a:off x="1779338" y="3737390"/>
            <a:ext cx="3628104" cy="42008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sz="2000" b="1" dirty="0">
                <a:solidFill>
                  <a:schemeClr val="accent6"/>
                </a:solidFill>
                <a:latin typeface="+mj-lt"/>
                <a:ea typeface="Menlo" panose="020B0609030804020204" pitchFamily="49" charset="0"/>
                <a:cs typeface="Menlo" panose="020B0609030804020204" pitchFamily="49" charset="0"/>
              </a:rPr>
              <a:t> matches S1, S2, and S3</a:t>
            </a:r>
          </a:p>
        </p:txBody>
      </p:sp>
      <p:sp>
        <p:nvSpPr>
          <p:cNvPr id="11" name="Rectangle 10">
            <a:extLst>
              <a:ext uri="{FF2B5EF4-FFF2-40B4-BE49-F238E27FC236}">
                <a16:creationId xmlns:a16="http://schemas.microsoft.com/office/drawing/2014/main" id="{CEECBC39-E1E4-13E3-2CEC-DE5BAF95DE10}"/>
              </a:ext>
            </a:extLst>
          </p:cNvPr>
          <p:cNvSpPr/>
          <p:nvPr/>
        </p:nvSpPr>
        <p:spPr bwMode="gray">
          <a:xfrm>
            <a:off x="6896787" y="3737390"/>
            <a:ext cx="3628104" cy="42008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sz="2000" b="1" dirty="0">
                <a:solidFill>
                  <a:schemeClr val="accent6"/>
                </a:solidFill>
                <a:latin typeface="+mj-lt"/>
                <a:ea typeface="Menlo" panose="020B0609030804020204" pitchFamily="49" charset="0"/>
                <a:cs typeface="Menlo" panose="020B0609030804020204" pitchFamily="49" charset="0"/>
              </a:rPr>
              <a:t> matches only S1</a:t>
            </a:r>
          </a:p>
        </p:txBody>
      </p:sp>
      <p:sp>
        <p:nvSpPr>
          <p:cNvPr id="5" name="Rectangle 4">
            <a:extLst>
              <a:ext uri="{FF2B5EF4-FFF2-40B4-BE49-F238E27FC236}">
                <a16:creationId xmlns:a16="http://schemas.microsoft.com/office/drawing/2014/main" id="{EF3FD25E-DC2A-E866-2716-F3F74277E8FF}"/>
              </a:ext>
            </a:extLst>
          </p:cNvPr>
          <p:cNvSpPr/>
          <p:nvPr/>
        </p:nvSpPr>
        <p:spPr bwMode="gray">
          <a:xfrm>
            <a:off x="8320427" y="245859"/>
            <a:ext cx="3475943" cy="145542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In a rule, </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&lt;s&gt;/&lt;ss&gt;/&lt;</a:t>
            </a:r>
            <a:r>
              <a:rPr lang="en-US" sz="1600" b="1" dirty="0" err="1">
                <a:solidFill>
                  <a:schemeClr val="accent6"/>
                </a:solidFill>
                <a:latin typeface="Consolas" panose="020B0609020204030204" pitchFamily="49" charset="0"/>
                <a:ea typeface="Menlo" panose="020B0609030804020204" pitchFamily="49" charset="0"/>
                <a:cs typeface="Menlo" panose="020B0609030804020204" pitchFamily="49" charset="0"/>
              </a:rPr>
              <a:t>ts</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&gt;</a:t>
            </a:r>
            <a:r>
              <a:rPr lang="en-US" sz="1600" b="1" dirty="0">
                <a:solidFill>
                  <a:schemeClr val="accent6"/>
                </a:solidFill>
                <a:latin typeface="+mj-lt"/>
                <a:ea typeface="Menlo" panose="020B0609030804020204" pitchFamily="49" charset="0"/>
                <a:cs typeface="Menlo" panose="020B0609030804020204" pitchFamily="49" charset="0"/>
              </a:rPr>
              <a:t> are </a:t>
            </a:r>
            <a:r>
              <a:rPr lang="en-US" sz="1600" b="1" i="1" dirty="0">
                <a:solidFill>
                  <a:schemeClr val="accent6"/>
                </a:solidFill>
                <a:latin typeface="+mj-lt"/>
                <a:ea typeface="Menlo" panose="020B0609030804020204" pitchFamily="49" charset="0"/>
                <a:cs typeface="Menlo" panose="020B0609030804020204" pitchFamily="49" charset="0"/>
              </a:rPr>
              <a:t>not</a:t>
            </a:r>
            <a:r>
              <a:rPr lang="en-US" sz="1600" b="1" dirty="0">
                <a:solidFill>
                  <a:schemeClr val="accent6"/>
                </a:solidFill>
                <a:latin typeface="+mj-lt"/>
                <a:ea typeface="Menlo" panose="020B0609030804020204" pitchFamily="49" charset="0"/>
                <a:cs typeface="Menlo" panose="020B0609030804020204" pitchFamily="49" charset="0"/>
              </a:rPr>
              <a:t> keywords like in the CLI.</a:t>
            </a:r>
          </a:p>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But it is still good practice to only use those variable names to refer to the state/superstate/</a:t>
            </a:r>
            <a:r>
              <a:rPr lang="en-US" sz="1600" b="1" dirty="0" err="1">
                <a:solidFill>
                  <a:schemeClr val="accent6"/>
                </a:solidFill>
                <a:latin typeface="+mj-lt"/>
                <a:ea typeface="Menlo" panose="020B0609030804020204" pitchFamily="49" charset="0"/>
                <a:cs typeface="Menlo" panose="020B0609030804020204" pitchFamily="49" charset="0"/>
              </a:rPr>
              <a:t>topstate</a:t>
            </a:r>
            <a:r>
              <a:rPr lang="en-US" sz="1600" b="1" dirty="0">
                <a:solidFill>
                  <a:schemeClr val="accent6"/>
                </a:solidFill>
                <a:latin typeface="+mj-lt"/>
                <a:ea typeface="Menlo" panose="020B0609030804020204" pitchFamily="49" charset="0"/>
                <a:cs typeface="Menlo" panose="020B0609030804020204" pitchFamily="49" charset="0"/>
              </a:rPr>
              <a:t>.</a:t>
            </a:r>
          </a:p>
        </p:txBody>
      </p:sp>
      <p:cxnSp>
        <p:nvCxnSpPr>
          <p:cNvPr id="10" name="Elbow Connector 9">
            <a:extLst>
              <a:ext uri="{FF2B5EF4-FFF2-40B4-BE49-F238E27FC236}">
                <a16:creationId xmlns:a16="http://schemas.microsoft.com/office/drawing/2014/main" id="{60D72361-9244-841D-CE77-530747546900}"/>
              </a:ext>
            </a:extLst>
          </p:cNvPr>
          <p:cNvCxnSpPr>
            <a:cxnSpLocks/>
            <a:stCxn id="5" idx="1"/>
          </p:cNvCxnSpPr>
          <p:nvPr/>
        </p:nvCxnSpPr>
        <p:spPr bwMode="gray">
          <a:xfrm rot="10800000" flipV="1">
            <a:off x="5024387" y="973569"/>
            <a:ext cx="3296040" cy="290530"/>
          </a:xfrm>
          <a:prstGeom prst="bentConnector3">
            <a:avLst>
              <a:gd name="adj1" fmla="val 99936"/>
            </a:avLst>
          </a:prstGeom>
          <a:ln w="5715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35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30BDC-DBD4-D0CC-8B8A-9E3DA959F478}"/>
              </a:ext>
            </a:extLst>
          </p:cNvPr>
          <p:cNvSpPr>
            <a:spLocks noGrp="1"/>
          </p:cNvSpPr>
          <p:nvPr>
            <p:ph type="title"/>
          </p:nvPr>
        </p:nvSpPr>
        <p:spPr>
          <a:xfrm>
            <a:off x="1752600" y="3212854"/>
            <a:ext cx="8686800" cy="761747"/>
          </a:xfrm>
        </p:spPr>
        <p:txBody>
          <a:bodyPr/>
          <a:lstStyle/>
          <a:p>
            <a:r>
              <a:rPr lang="en-US" dirty="0"/>
              <a:t>Naming States</a:t>
            </a:r>
          </a:p>
        </p:txBody>
      </p:sp>
      <p:sp>
        <p:nvSpPr>
          <p:cNvPr id="5" name="Text Placeholder 4">
            <a:extLst>
              <a:ext uri="{FF2B5EF4-FFF2-40B4-BE49-F238E27FC236}">
                <a16:creationId xmlns:a16="http://schemas.microsoft.com/office/drawing/2014/main" id="{9721136E-A348-1A98-F654-8F8F8615176B}"/>
              </a:ext>
            </a:extLst>
          </p:cNvPr>
          <p:cNvSpPr>
            <a:spLocks noGrp="1"/>
          </p:cNvSpPr>
          <p:nvPr>
            <p:ph type="body" idx="1"/>
          </p:nvPr>
        </p:nvSpPr>
        <p:spPr/>
        <p:txBody>
          <a:bodyPr/>
          <a:lstStyle/>
          <a:p>
            <a:r>
              <a:rPr lang="en-US" dirty="0"/>
              <a:t>Why and How</a:t>
            </a:r>
          </a:p>
        </p:txBody>
      </p:sp>
    </p:spTree>
    <p:extLst>
      <p:ext uri="{BB962C8B-B14F-4D97-AF65-F5344CB8AC3E}">
        <p14:creationId xmlns:p14="http://schemas.microsoft.com/office/powerpoint/2010/main" val="2675001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A348F-1D63-6409-4D0B-C37781A3B06B}"/>
              </a:ext>
            </a:extLst>
          </p:cNvPr>
          <p:cNvSpPr>
            <a:spLocks noGrp="1"/>
          </p:cNvSpPr>
          <p:nvPr>
            <p:ph type="title"/>
          </p:nvPr>
        </p:nvSpPr>
        <p:spPr/>
        <p:txBody>
          <a:bodyPr/>
          <a:lstStyle/>
          <a:p>
            <a:r>
              <a:rPr lang="en-US" dirty="0"/>
              <a:t>Using Substates for Supplier Sort</a:t>
            </a:r>
          </a:p>
        </p:txBody>
      </p:sp>
      <p:sp>
        <p:nvSpPr>
          <p:cNvPr id="2" name="Content Placeholder 1">
            <a:extLst>
              <a:ext uri="{FF2B5EF4-FFF2-40B4-BE49-F238E27FC236}">
                <a16:creationId xmlns:a16="http://schemas.microsoft.com/office/drawing/2014/main" id="{86380A04-23B4-C362-6610-D50705E36899}"/>
              </a:ext>
            </a:extLst>
          </p:cNvPr>
          <p:cNvSpPr>
            <a:spLocks noGrp="1"/>
          </p:cNvSpPr>
          <p:nvPr>
            <p:ph idx="1"/>
          </p:nvPr>
        </p:nvSpPr>
        <p:spPr/>
        <p:txBody>
          <a:bodyPr>
            <a:normAutofit/>
          </a:bodyPr>
          <a:lstStyle/>
          <a:p>
            <a:r>
              <a:rPr lang="en-US" dirty="0"/>
              <a:t>The order in which the agent selects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latin typeface="Consolas" panose="020B0609020204030204" pitchFamily="49" charset="0"/>
              </a:rPr>
              <a:t>)</a:t>
            </a:r>
            <a:r>
              <a:rPr lang="en-US" dirty="0"/>
              <a:t> operators determines how it sorts the suppliers.</a:t>
            </a:r>
          </a:p>
          <a:p>
            <a:r>
              <a:rPr lang="en-US" dirty="0"/>
              <a:t>When preference logic is simple, we can use a handful of preference rules to determine selection order.</a:t>
            </a:r>
          </a:p>
          <a:p>
            <a:pPr marL="285750" indent="-285750">
              <a:buFont typeface="Arial" panose="020B0604020202020204" pitchFamily="34" charset="0"/>
              <a:buChar char="•"/>
            </a:pPr>
            <a:r>
              <a:rPr lang="en-US" dirty="0"/>
              <a:t>As we did in the previous project</a:t>
            </a:r>
          </a:p>
          <a:p>
            <a:r>
              <a:rPr lang="en-US" dirty="0"/>
              <a:t>But when preferences require step-by-step logic, we need a substate.</a:t>
            </a:r>
          </a:p>
          <a:p>
            <a:r>
              <a:rPr lang="en-US" dirty="0"/>
              <a:t>Eventually, we will need to support multiple kinds of step-by-step preference logic such as:</a:t>
            </a:r>
          </a:p>
          <a:p>
            <a:pPr marL="342900" indent="-342900">
              <a:buAutoNum type="arabicPeriod"/>
            </a:pPr>
            <a:r>
              <a:rPr lang="en-US" dirty="0"/>
              <a:t>Iterating through different configuration weights</a:t>
            </a:r>
          </a:p>
          <a:p>
            <a:pPr marL="342900" indent="-342900">
              <a:buAutoNum type="arabicPeriod"/>
            </a:pPr>
            <a:r>
              <a:rPr lang="en-US" dirty="0"/>
              <a:t>Summing and comparing sub-scores for particular input attributes</a:t>
            </a:r>
          </a:p>
          <a:p>
            <a:pPr marL="342900" indent="-342900">
              <a:buAutoNum type="arabicPeriod"/>
            </a:pPr>
            <a:r>
              <a:rPr lang="en-US" dirty="0"/>
              <a:t>Sorting by some attributes only after first sorting by others</a:t>
            </a:r>
          </a:p>
          <a:p>
            <a:pPr marL="342900" indent="-342900">
              <a:buAutoNum type="arabicPeriod"/>
            </a:pPr>
            <a:endParaRPr lang="en-US" dirty="0"/>
          </a:p>
          <a:p>
            <a:endParaRPr lang="en-US" dirty="0"/>
          </a:p>
        </p:txBody>
      </p:sp>
    </p:spTree>
    <p:extLst>
      <p:ext uri="{BB962C8B-B14F-4D97-AF65-F5344CB8AC3E}">
        <p14:creationId xmlns:p14="http://schemas.microsoft.com/office/powerpoint/2010/main" val="2294824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A348F-1D63-6409-4D0B-C37781A3B06B}"/>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latin typeface="Consolas" panose="020B0609020204030204" pitchFamily="49" charset="0"/>
              </a:rPr>
              <a:t>)</a:t>
            </a:r>
            <a:r>
              <a:rPr lang="en-US" dirty="0"/>
              <a:t> Subproblem</a:t>
            </a:r>
          </a:p>
        </p:txBody>
      </p:sp>
      <p:sp>
        <p:nvSpPr>
          <p:cNvPr id="2" name="Content Placeholder 1">
            <a:extLst>
              <a:ext uri="{FF2B5EF4-FFF2-40B4-BE49-F238E27FC236}">
                <a16:creationId xmlns:a16="http://schemas.microsoft.com/office/drawing/2014/main" id="{86380A04-23B4-C362-6610-D50705E36899}"/>
              </a:ext>
            </a:extLst>
          </p:cNvPr>
          <p:cNvSpPr>
            <a:spLocks noGrp="1"/>
          </p:cNvSpPr>
          <p:nvPr>
            <p:ph idx="1"/>
          </p:nvPr>
        </p:nvSpPr>
        <p:spPr>
          <a:xfrm>
            <a:off x="1138420" y="1557210"/>
            <a:ext cx="7154876" cy="3930085"/>
          </a:xfrm>
        </p:spPr>
        <p:txBody>
          <a:bodyPr>
            <a:normAutofit/>
          </a:bodyPr>
          <a:lstStyle/>
          <a:p>
            <a:pPr marL="342900" indent="-342900">
              <a:buFont typeface="+mj-lt"/>
              <a:buAutoNum type="arabicPeriod"/>
            </a:pPr>
            <a:r>
              <a:rPr lang="en-US" dirty="0"/>
              <a:t>The subproblem begins any time the agent has a tie among 2 or more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latin typeface="Consolas" panose="020B0609020204030204" pitchFamily="49" charset="0"/>
              </a:rPr>
              <a:t>)</a:t>
            </a:r>
            <a:r>
              <a:rPr lang="en-US" dirty="0"/>
              <a:t> operators.</a:t>
            </a:r>
          </a:p>
          <a:p>
            <a:pPr marL="514350" lvl="1" indent="-285750"/>
            <a:r>
              <a:rPr lang="en-US" dirty="0"/>
              <a:t>This tie is an impasse in the decision cycle</a:t>
            </a:r>
          </a:p>
          <a:p>
            <a:pPr marL="514350" lvl="1" indent="-285750"/>
            <a:r>
              <a:rPr lang="en-US" dirty="0"/>
              <a:t>Soar creates a substate for this impasse</a:t>
            </a:r>
          </a:p>
          <a:p>
            <a:pPr marL="342900" indent="-342900">
              <a:buFont typeface="+mj-lt"/>
              <a:buAutoNum type="arabicPeriod"/>
            </a:pPr>
            <a:r>
              <a:rPr lang="en-US" dirty="0"/>
              <a:t>The agent then does any number of processing steps in the substate to derive preferences among the tied operators.</a:t>
            </a:r>
          </a:p>
          <a:p>
            <a:pPr marL="342900" indent="-342900">
              <a:buFont typeface="+mj-lt"/>
              <a:buAutoNum type="arabicPeriod"/>
            </a:pPr>
            <a:r>
              <a:rPr lang="en-US" dirty="0"/>
              <a:t>The agent modifies the parent state’s WM by attaching its derived preferences to the operators there</a:t>
            </a:r>
          </a:p>
          <a:p>
            <a:pPr marL="342900" indent="-342900">
              <a:buFont typeface="+mj-lt"/>
              <a:buAutoNum type="arabicPeriod"/>
            </a:pPr>
            <a:r>
              <a:rPr lang="en-US" dirty="0"/>
              <a:t>Once the agent has enough preferences to let it pick a single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latin typeface="Consolas" panose="020B0609020204030204" pitchFamily="49" charset="0"/>
              </a:rPr>
              <a:t>)</a:t>
            </a:r>
            <a:r>
              <a:rPr lang="en-US" dirty="0"/>
              <a:t> operator, the subproblem is solved and it can proceed as before.</a:t>
            </a:r>
          </a:p>
        </p:txBody>
      </p:sp>
      <p:grpSp>
        <p:nvGrpSpPr>
          <p:cNvPr id="4" name="Group 3">
            <a:extLst>
              <a:ext uri="{FF2B5EF4-FFF2-40B4-BE49-F238E27FC236}">
                <a16:creationId xmlns:a16="http://schemas.microsoft.com/office/drawing/2014/main" id="{3168FB40-B304-6CA9-67EE-02423D7E191B}"/>
              </a:ext>
            </a:extLst>
          </p:cNvPr>
          <p:cNvGrpSpPr/>
          <p:nvPr/>
        </p:nvGrpSpPr>
        <p:grpSpPr>
          <a:xfrm>
            <a:off x="8598346" y="1258191"/>
            <a:ext cx="3136455" cy="872358"/>
            <a:chOff x="8374794" y="1061545"/>
            <a:chExt cx="3136455" cy="872358"/>
          </a:xfrm>
        </p:grpSpPr>
        <p:sp>
          <p:nvSpPr>
            <p:cNvPr id="5" name="TextBox 4">
              <a:extLst>
                <a:ext uri="{FF2B5EF4-FFF2-40B4-BE49-F238E27FC236}">
                  <a16:creationId xmlns:a16="http://schemas.microsoft.com/office/drawing/2014/main" id="{08446375-44BE-7448-3634-1C3AF41699B5}"/>
                </a:ext>
              </a:extLst>
            </p:cNvPr>
            <p:cNvSpPr txBox="1"/>
            <p:nvPr/>
          </p:nvSpPr>
          <p:spPr bwMode="gray">
            <a:xfrm>
              <a:off x="9410831" y="1061545"/>
              <a:ext cx="1064394" cy="276999"/>
            </a:xfrm>
            <a:prstGeom prst="rect">
              <a:avLst/>
            </a:prstGeom>
            <a:noFill/>
          </p:spPr>
          <p:txBody>
            <a:bodyPr vert="horz" wrap="none" lIns="0" tIns="0" rIns="0" bIns="0" rtlCol="0">
              <a:spAutoFit/>
            </a:bodyPr>
            <a:lstStyle/>
            <a:p>
              <a:pPr algn="ctr">
                <a:spcBef>
                  <a:spcPts val="600"/>
                </a:spcBef>
              </a:pPr>
              <a:r>
                <a:rPr lang="en-US" b="1" dirty="0"/>
                <a:t>Sort-Main</a:t>
              </a:r>
            </a:p>
          </p:txBody>
        </p:sp>
        <p:sp>
          <p:nvSpPr>
            <p:cNvPr id="6" name="Rounded Rectangle 5">
              <a:extLst>
                <a:ext uri="{FF2B5EF4-FFF2-40B4-BE49-F238E27FC236}">
                  <a16:creationId xmlns:a16="http://schemas.microsoft.com/office/drawing/2014/main" id="{DD5BBEAF-B0D0-C80A-F953-D76EA677241E}"/>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7" name="Rounded Rectangle 6">
              <a:extLst>
                <a:ext uri="{FF2B5EF4-FFF2-40B4-BE49-F238E27FC236}">
                  <a16:creationId xmlns:a16="http://schemas.microsoft.com/office/drawing/2014/main" id="{10B96D1A-F534-AC2F-E91D-CD699EAE9D60}"/>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8" name="Rounded Rectangle 7">
              <a:extLst>
                <a:ext uri="{FF2B5EF4-FFF2-40B4-BE49-F238E27FC236}">
                  <a16:creationId xmlns:a16="http://schemas.microsoft.com/office/drawing/2014/main" id="{2ED41210-25ED-C146-9FEE-4242C17B6963}"/>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3</a:t>
              </a:r>
            </a:p>
          </p:txBody>
        </p:sp>
        <p:sp>
          <p:nvSpPr>
            <p:cNvPr id="9" name="Rounded Rectangle 8">
              <a:extLst>
                <a:ext uri="{FF2B5EF4-FFF2-40B4-BE49-F238E27FC236}">
                  <a16:creationId xmlns:a16="http://schemas.microsoft.com/office/drawing/2014/main" id="{96D412FC-6B86-6A5D-DC8F-54EB2D48D365}"/>
                </a:ext>
              </a:extLst>
            </p:cNvPr>
            <p:cNvSpPr/>
            <p:nvPr/>
          </p:nvSpPr>
          <p:spPr bwMode="gray">
            <a:xfrm>
              <a:off x="10380294" y="1471448"/>
              <a:ext cx="462455" cy="462455"/>
            </a:xfrm>
            <a:prstGeom prst="roundRect">
              <a:avLst/>
            </a:prstGeom>
            <a:solidFill>
              <a:schemeClr val="tx1">
                <a:lumMod val="20000"/>
                <a:lumOff val="80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1" u="none" baseline="0" dirty="0">
                  <a:solidFill>
                    <a:sysClr val="windowText" lastClr="000000"/>
                  </a:solidFill>
                </a:rPr>
                <a:t>11</a:t>
              </a:r>
            </a:p>
          </p:txBody>
        </p:sp>
        <p:sp>
          <p:nvSpPr>
            <p:cNvPr id="10" name="Rounded Rectangle 9">
              <a:extLst>
                <a:ext uri="{FF2B5EF4-FFF2-40B4-BE49-F238E27FC236}">
                  <a16:creationId xmlns:a16="http://schemas.microsoft.com/office/drawing/2014/main" id="{1383F38F-7852-1295-41DA-EB9797A46873}"/>
                </a:ext>
              </a:extLst>
            </p:cNvPr>
            <p:cNvSpPr/>
            <p:nvPr/>
          </p:nvSpPr>
          <p:spPr bwMode="gray">
            <a:xfrm>
              <a:off x="11048794" y="1471448"/>
              <a:ext cx="462455" cy="462455"/>
            </a:xfrm>
            <a:prstGeom prst="roundRect">
              <a:avLst/>
            </a:prstGeom>
            <a:solidFill>
              <a:schemeClr val="tx1">
                <a:lumMod val="20000"/>
                <a:lumOff val="80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1" u="none" baseline="0" dirty="0">
                  <a:solidFill>
                    <a:sysClr val="windowText" lastClr="000000"/>
                  </a:solidFill>
                </a:rPr>
                <a:t>12</a:t>
              </a:r>
            </a:p>
          </p:txBody>
        </p:sp>
        <p:cxnSp>
          <p:nvCxnSpPr>
            <p:cNvPr id="11" name="Straight Arrow Connector 10">
              <a:extLst>
                <a:ext uri="{FF2B5EF4-FFF2-40B4-BE49-F238E27FC236}">
                  <a16:creationId xmlns:a16="http://schemas.microsoft.com/office/drawing/2014/main" id="{A5D50B87-AD72-28E4-C8F8-B15359BCD713}"/>
                </a:ext>
              </a:extLst>
            </p:cNvPr>
            <p:cNvCxnSpPr>
              <a:cxnSpLocks/>
              <a:stCxn id="6" idx="3"/>
              <a:endCxn id="7"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3BBE10-C8DB-1A97-7EAD-3135C57D3FFA}"/>
                </a:ext>
              </a:extLst>
            </p:cNvPr>
            <p:cNvCxnSpPr>
              <a:cxnSpLocks/>
              <a:stCxn id="7" idx="3"/>
              <a:endCxn id="8"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574E58-E372-9589-000E-4E81203F26B3}"/>
                </a:ext>
              </a:extLst>
            </p:cNvPr>
            <p:cNvCxnSpPr>
              <a:cxnSpLocks/>
              <a:stCxn id="8" idx="3"/>
              <a:endCxn id="9" idx="1"/>
            </p:cNvCxnSpPr>
            <p:nvPr/>
          </p:nvCxnSpPr>
          <p:spPr bwMode="gray">
            <a:xfrm>
              <a:off x="10174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54BE95-6756-7490-5A08-A8253FAA2732}"/>
                </a:ext>
              </a:extLst>
            </p:cNvPr>
            <p:cNvCxnSpPr>
              <a:cxnSpLocks/>
              <a:stCxn id="9" idx="3"/>
              <a:endCxn id="10" idx="1"/>
            </p:cNvCxnSpPr>
            <p:nvPr/>
          </p:nvCxnSpPr>
          <p:spPr bwMode="gray">
            <a:xfrm>
              <a:off x="10842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5444FCF-47C1-B0B0-15A4-FE3BBF0C0CB6}"/>
              </a:ext>
            </a:extLst>
          </p:cNvPr>
          <p:cNvGrpSpPr/>
          <p:nvPr/>
        </p:nvGrpSpPr>
        <p:grpSpPr>
          <a:xfrm>
            <a:off x="9253149" y="2193969"/>
            <a:ext cx="1819373" cy="1682997"/>
            <a:chOff x="9029597" y="1849988"/>
            <a:chExt cx="1819373" cy="1682997"/>
          </a:xfrm>
        </p:grpSpPr>
        <p:sp>
          <p:nvSpPr>
            <p:cNvPr id="16" name="TextBox 15">
              <a:extLst>
                <a:ext uri="{FF2B5EF4-FFF2-40B4-BE49-F238E27FC236}">
                  <a16:creationId xmlns:a16="http://schemas.microsoft.com/office/drawing/2014/main" id="{9EB208EC-BFB4-BC3A-D8D7-DCD2B7774A84}"/>
                </a:ext>
              </a:extLst>
            </p:cNvPr>
            <p:cNvSpPr txBox="1"/>
            <p:nvPr/>
          </p:nvSpPr>
          <p:spPr bwMode="gray">
            <a:xfrm>
              <a:off x="9509089" y="2669629"/>
              <a:ext cx="867866" cy="276999"/>
            </a:xfrm>
            <a:prstGeom prst="rect">
              <a:avLst/>
            </a:prstGeom>
            <a:noFill/>
          </p:spPr>
          <p:txBody>
            <a:bodyPr vert="horz" wrap="none" lIns="0" tIns="0" rIns="0" bIns="0" rtlCol="0">
              <a:spAutoFit/>
            </a:bodyPr>
            <a:lstStyle/>
            <a:p>
              <a:pPr algn="ctr">
                <a:spcBef>
                  <a:spcPts val="600"/>
                </a:spcBef>
              </a:pPr>
              <a:r>
                <a:rPr lang="en-US" b="1" dirty="0"/>
                <a:t>Sort-Tie</a:t>
              </a:r>
            </a:p>
          </p:txBody>
        </p:sp>
        <p:sp>
          <p:nvSpPr>
            <p:cNvPr id="17" name="Rounded Rectangle 16">
              <a:extLst>
                <a:ext uri="{FF2B5EF4-FFF2-40B4-BE49-F238E27FC236}">
                  <a16:creationId xmlns:a16="http://schemas.microsoft.com/office/drawing/2014/main" id="{96A21F67-4D64-EBB5-675B-9ADD3017D8F9}"/>
                </a:ext>
              </a:extLst>
            </p:cNvPr>
            <p:cNvSpPr/>
            <p:nvPr/>
          </p:nvSpPr>
          <p:spPr bwMode="gray">
            <a:xfrm>
              <a:off x="9029597"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4</a:t>
              </a:r>
            </a:p>
          </p:txBody>
        </p:sp>
        <p:sp>
          <p:nvSpPr>
            <p:cNvPr id="18" name="Rounded Rectangle 17">
              <a:extLst>
                <a:ext uri="{FF2B5EF4-FFF2-40B4-BE49-F238E27FC236}">
                  <a16:creationId xmlns:a16="http://schemas.microsoft.com/office/drawing/2014/main" id="{9AAE1FF8-804A-99DC-9073-03422272EE7B}"/>
                </a:ext>
              </a:extLst>
            </p:cNvPr>
            <p:cNvSpPr/>
            <p:nvPr/>
          </p:nvSpPr>
          <p:spPr bwMode="gray">
            <a:xfrm>
              <a:off x="9711793"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5</a:t>
              </a:r>
            </a:p>
          </p:txBody>
        </p:sp>
        <p:sp>
          <p:nvSpPr>
            <p:cNvPr id="19" name="Rounded Rectangle 18">
              <a:extLst>
                <a:ext uri="{FF2B5EF4-FFF2-40B4-BE49-F238E27FC236}">
                  <a16:creationId xmlns:a16="http://schemas.microsoft.com/office/drawing/2014/main" id="{E2226F72-7E4E-635D-3F32-7855623D16CB}"/>
                </a:ext>
              </a:extLst>
            </p:cNvPr>
            <p:cNvSpPr/>
            <p:nvPr/>
          </p:nvSpPr>
          <p:spPr bwMode="gray">
            <a:xfrm>
              <a:off x="10386515" y="3070530"/>
              <a:ext cx="462455" cy="462455"/>
            </a:xfrm>
            <a:prstGeom prst="roundRect">
              <a:avLst/>
            </a:prstGeom>
            <a:solidFill>
              <a:schemeClr val="tx1">
                <a:lumMod val="20000"/>
                <a:lumOff val="80000"/>
              </a:schemeClr>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1" u="none" baseline="0" dirty="0">
                  <a:solidFill>
                    <a:sysClr val="windowText" lastClr="000000"/>
                  </a:solidFill>
                </a:rPr>
                <a:t>10</a:t>
              </a:r>
            </a:p>
          </p:txBody>
        </p:sp>
        <p:cxnSp>
          <p:nvCxnSpPr>
            <p:cNvPr id="20" name="Straight Arrow Connector 19">
              <a:extLst>
                <a:ext uri="{FF2B5EF4-FFF2-40B4-BE49-F238E27FC236}">
                  <a16:creationId xmlns:a16="http://schemas.microsoft.com/office/drawing/2014/main" id="{BEF06908-0E6E-087F-9935-45AC477293D7}"/>
                </a:ext>
              </a:extLst>
            </p:cNvPr>
            <p:cNvCxnSpPr>
              <a:cxnSpLocks/>
            </p:cNvCxnSpPr>
            <p:nvPr/>
          </p:nvCxnSpPr>
          <p:spPr bwMode="gray">
            <a:xfrm flipH="1">
              <a:off x="9094251" y="1849988"/>
              <a:ext cx="649354" cy="1134679"/>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95D8380-4F26-4ED5-6EF3-AD11DC3B670E}"/>
                </a:ext>
              </a:extLst>
            </p:cNvPr>
            <p:cNvCxnSpPr>
              <a:cxnSpLocks/>
            </p:cNvCxnSpPr>
            <p:nvPr/>
          </p:nvCxnSpPr>
          <p:spPr bwMode="gray">
            <a:xfrm flipH="1" flipV="1">
              <a:off x="10264678" y="1849988"/>
              <a:ext cx="565350" cy="1220542"/>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F5498A-1B38-4986-9FD9-FAA7DDC5E43F}"/>
                </a:ext>
              </a:extLst>
            </p:cNvPr>
            <p:cNvCxnSpPr>
              <a:cxnSpLocks/>
              <a:stCxn id="17" idx="3"/>
              <a:endCxn id="18" idx="1"/>
            </p:cNvCxnSpPr>
            <p:nvPr/>
          </p:nvCxnSpPr>
          <p:spPr bwMode="gray">
            <a:xfrm>
              <a:off x="9492052" y="3301758"/>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8EFCB7-0655-2A99-81D3-200C457769A6}"/>
                </a:ext>
              </a:extLst>
            </p:cNvPr>
            <p:cNvCxnSpPr>
              <a:cxnSpLocks/>
              <a:stCxn id="18" idx="3"/>
              <a:endCxn id="19" idx="1"/>
            </p:cNvCxnSpPr>
            <p:nvPr/>
          </p:nvCxnSpPr>
          <p:spPr bwMode="gray">
            <a:xfrm>
              <a:off x="10174248" y="3301758"/>
              <a:ext cx="212267"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F47A5A5F-30E4-B740-037B-7BCD3FABC81F}"/>
              </a:ext>
            </a:extLst>
          </p:cNvPr>
          <p:cNvSpPr txBox="1"/>
          <p:nvPr/>
        </p:nvSpPr>
        <p:spPr bwMode="gray">
          <a:xfrm>
            <a:off x="9762569" y="1022921"/>
            <a:ext cx="740587" cy="246221"/>
          </a:xfrm>
          <a:prstGeom prst="rect">
            <a:avLst/>
          </a:prstGeom>
          <a:noFill/>
        </p:spPr>
        <p:txBody>
          <a:bodyPr vert="horz" wrap="none" lIns="0" tIns="0" rIns="0" bIns="0" rtlCol="0">
            <a:spAutoFit/>
          </a:bodyPr>
          <a:lstStyle/>
          <a:p>
            <a:pPr algn="ctr">
              <a:spcBef>
                <a:spcPts val="600"/>
              </a:spcBef>
            </a:pPr>
            <a:r>
              <a:rPr lang="en-US" sz="1600" i="1" dirty="0"/>
              <a:t>problem</a:t>
            </a:r>
          </a:p>
        </p:txBody>
      </p:sp>
      <p:sp>
        <p:nvSpPr>
          <p:cNvPr id="25" name="TextBox 24">
            <a:extLst>
              <a:ext uri="{FF2B5EF4-FFF2-40B4-BE49-F238E27FC236}">
                <a16:creationId xmlns:a16="http://schemas.microsoft.com/office/drawing/2014/main" id="{3E360E76-C614-B831-D952-FB4EB406884A}"/>
              </a:ext>
            </a:extLst>
          </p:cNvPr>
          <p:cNvSpPr txBox="1"/>
          <p:nvPr/>
        </p:nvSpPr>
        <p:spPr bwMode="gray">
          <a:xfrm>
            <a:off x="9677723" y="2734582"/>
            <a:ext cx="1070807" cy="246221"/>
          </a:xfrm>
          <a:prstGeom prst="rect">
            <a:avLst/>
          </a:prstGeom>
          <a:noFill/>
        </p:spPr>
        <p:txBody>
          <a:bodyPr vert="horz" wrap="none" lIns="0" tIns="0" rIns="0" bIns="0" rtlCol="0">
            <a:spAutoFit/>
          </a:bodyPr>
          <a:lstStyle/>
          <a:p>
            <a:pPr algn="ctr">
              <a:spcBef>
                <a:spcPts val="600"/>
              </a:spcBef>
            </a:pPr>
            <a:r>
              <a:rPr lang="en-US" sz="1600" i="1" dirty="0"/>
              <a:t>subproblem</a:t>
            </a:r>
          </a:p>
        </p:txBody>
      </p:sp>
      <p:sp>
        <p:nvSpPr>
          <p:cNvPr id="26" name="TextBox 25">
            <a:extLst>
              <a:ext uri="{FF2B5EF4-FFF2-40B4-BE49-F238E27FC236}">
                <a16:creationId xmlns:a16="http://schemas.microsoft.com/office/drawing/2014/main" id="{AC58D4B5-4471-4AEB-B5E7-18E6E385121B}"/>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sp>
        <p:nvSpPr>
          <p:cNvPr id="27" name="Rectangle 26">
            <a:extLst>
              <a:ext uri="{FF2B5EF4-FFF2-40B4-BE49-F238E27FC236}">
                <a16:creationId xmlns:a16="http://schemas.microsoft.com/office/drawing/2014/main" id="{5F300F4D-8C22-5A29-56F8-2989096D4267}"/>
              </a:ext>
            </a:extLst>
          </p:cNvPr>
          <p:cNvSpPr/>
          <p:nvPr/>
        </p:nvSpPr>
        <p:spPr bwMode="gray">
          <a:xfrm>
            <a:off x="4985644" y="5025123"/>
            <a:ext cx="4729960" cy="77926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Modifying the parent state is called “returning a result” to that state.</a:t>
            </a:r>
          </a:p>
        </p:txBody>
      </p:sp>
    </p:spTree>
    <p:extLst>
      <p:ext uri="{BB962C8B-B14F-4D97-AF65-F5344CB8AC3E}">
        <p14:creationId xmlns:p14="http://schemas.microsoft.com/office/powerpoint/2010/main" val="638845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0352D-6BB1-05A7-D583-E3E17C90A06C}"/>
              </a:ext>
            </a:extLst>
          </p:cNvPr>
          <p:cNvSpPr>
            <a:spLocks noGrp="1"/>
          </p:cNvSpPr>
          <p:nvPr>
            <p:ph type="title"/>
          </p:nvPr>
        </p:nvSpPr>
        <p:spPr/>
        <p:txBody>
          <a:bodyPr/>
          <a:lstStyle/>
          <a:p>
            <a:r>
              <a:rPr lang="en-US" dirty="0"/>
              <a:t>What’s in a Name?</a:t>
            </a:r>
          </a:p>
        </p:txBody>
      </p:sp>
      <p:sp>
        <p:nvSpPr>
          <p:cNvPr id="2" name="Content Placeholder 1">
            <a:extLst>
              <a:ext uri="{FF2B5EF4-FFF2-40B4-BE49-F238E27FC236}">
                <a16:creationId xmlns:a16="http://schemas.microsoft.com/office/drawing/2014/main" id="{3F7105DA-8339-D5BF-CB55-75A6917D1144}"/>
              </a:ext>
            </a:extLst>
          </p:cNvPr>
          <p:cNvSpPr>
            <a:spLocks noGrp="1"/>
          </p:cNvSpPr>
          <p:nvPr>
            <p:ph idx="1"/>
          </p:nvPr>
        </p:nvSpPr>
        <p:spPr>
          <a:xfrm>
            <a:off x="1524000" y="1332101"/>
            <a:ext cx="9144000" cy="727969"/>
          </a:xfrm>
        </p:spPr>
        <p:txBody>
          <a:bodyPr>
            <a:normAutofit/>
          </a:bodyPr>
          <a:lstStyle/>
          <a:p>
            <a:r>
              <a:rPr lang="en-US" dirty="0"/>
              <a:t>The first thing you want to do when using a substate is give each state a </a:t>
            </a:r>
            <a:r>
              <a:rPr lang="en-US" b="1" dirty="0">
                <a:latin typeface="Consolas" panose="020B0609020204030204" pitchFamily="49" charset="0"/>
                <a:ea typeface="Menlo" panose="020B0609030804020204" pitchFamily="49" charset="0"/>
                <a:cs typeface="Menlo" panose="020B0609030804020204" pitchFamily="49" charset="0"/>
              </a:rPr>
              <a:t>^name</a:t>
            </a:r>
            <a:r>
              <a:rPr lang="en-US" dirty="0"/>
              <a:t> WME.</a:t>
            </a:r>
          </a:p>
          <a:p>
            <a:pPr marL="285750" indent="-285750">
              <a:buFont typeface="Arial" panose="020B0604020202020204" pitchFamily="34" charset="0"/>
              <a:buChar char="•"/>
            </a:pPr>
            <a:r>
              <a:rPr lang="en-US" dirty="0"/>
              <a:t>This lets you easily control which state(s) your rules fire in.</a:t>
            </a:r>
          </a:p>
          <a:p>
            <a:endParaRPr lang="en-US" dirty="0"/>
          </a:p>
          <a:p>
            <a:endParaRPr lang="en-US" dirty="0"/>
          </a:p>
        </p:txBody>
      </p:sp>
      <p:sp>
        <p:nvSpPr>
          <p:cNvPr id="4" name="TextBox 3">
            <a:extLst>
              <a:ext uri="{FF2B5EF4-FFF2-40B4-BE49-F238E27FC236}">
                <a16:creationId xmlns:a16="http://schemas.microsoft.com/office/drawing/2014/main" id="{32FED065-6C4C-2DBE-87FC-155B811C4AA5}"/>
              </a:ext>
            </a:extLst>
          </p:cNvPr>
          <p:cNvSpPr txBox="1"/>
          <p:nvPr/>
        </p:nvSpPr>
        <p:spPr bwMode="gray">
          <a:xfrm>
            <a:off x="2233564" y="5028822"/>
            <a:ext cx="7724872" cy="1400383"/>
          </a:xfrm>
          <a:prstGeom prst="rect">
            <a:avLst/>
          </a:prstGeom>
          <a:noFill/>
        </p:spPr>
        <p:txBody>
          <a:bodyPr vert="horz" wrap="none" lIns="0" tIns="0" rIns="0" bIns="0" rtlCol="0">
            <a:spAutoFit/>
          </a:bodyPr>
          <a:lstStyle/>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S2</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^open-</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dir</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|north| ^open-</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dir</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|east| ^open-</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dir</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|south| </a:t>
            </a:r>
            <a:b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b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^name eval-paths</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^superstate S1 ...</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S1</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^open-</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dir</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|north| ^open-</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dir</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|east| ^open-</a:t>
            </a:r>
            <a:r>
              <a:rPr lang="en-US" sz="1800"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dir</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|south| </a:t>
            </a:r>
            <a:b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b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^name nav-maze</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^superstate nil ...)</a:t>
            </a:r>
          </a:p>
          <a:p>
            <a:pPr algn="l">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p:txBody>
      </p:sp>
      <p:sp>
        <p:nvSpPr>
          <p:cNvPr id="5" name="TextBox 4">
            <a:extLst>
              <a:ext uri="{FF2B5EF4-FFF2-40B4-BE49-F238E27FC236}">
                <a16:creationId xmlns:a16="http://schemas.microsoft.com/office/drawing/2014/main" id="{6230DEA0-053E-86C0-8155-88BE7B078172}"/>
              </a:ext>
            </a:extLst>
          </p:cNvPr>
          <p:cNvSpPr txBox="1"/>
          <p:nvPr/>
        </p:nvSpPr>
        <p:spPr bwMode="gray">
          <a:xfrm>
            <a:off x="1641988" y="2325551"/>
            <a:ext cx="3925755" cy="1938992"/>
          </a:xfrm>
          <a:prstGeom prst="rect">
            <a:avLst/>
          </a:prstGeom>
          <a:noFill/>
        </p:spPr>
        <p:txBody>
          <a:bodyPr vert="horz" wrap="none" lIns="0" tIns="0" rIns="0" bIns="0" rtlCol="0">
            <a:spAutoFit/>
          </a:bodyPr>
          <a:lstStyle/>
          <a:p>
            <a:r>
              <a:rPr lang="en-US"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sp</a:t>
            </a:r>
            <a:r>
              <a:rPr lang="en-US" dirty="0">
                <a:solidFill>
                  <a:srgbClr val="000000"/>
                </a:solidFill>
                <a:effectLst/>
                <a:latin typeface="Consolas" panose="020B0609020204030204" pitchFamily="49" charset="0"/>
                <a:ea typeface="Menlo" panose="020B0609030804020204" pitchFamily="49" charset="0"/>
                <a:cs typeface="Menlo" panose="020B0609030804020204" pitchFamily="49" charset="0"/>
              </a:rPr>
              <a:t> {propose*for*nav-maze</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(state &lt;s&gt;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^name nav-maze</a:t>
            </a:r>
            <a:endParaRPr lang="en-US" dirty="0">
              <a:solidFill>
                <a:srgbClr val="000000"/>
              </a:solidFill>
              <a:latin typeface="Consolas" panose="020B0609020204030204" pitchFamily="49" charset="0"/>
              <a:ea typeface="Menlo" panose="020B0609030804020204" pitchFamily="49" charset="0"/>
              <a:cs typeface="Menlo" panose="020B0609030804020204" pitchFamily="49" charset="0"/>
            </a:endParaRP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^open-</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(&lt;s&gt; ^operator &lt;o&gt; +)</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(&lt;o&gt; ^name move</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^direction &lt;</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&gt;)}</a:t>
            </a:r>
            <a:endParaRPr lang="en-US" dirty="0">
              <a:latin typeface="Consolas" panose="020B0609020204030204" pitchFamily="49" charset="0"/>
              <a:ea typeface="Menlo" panose="020B0609030804020204" pitchFamily="49" charset="0"/>
              <a:cs typeface="Menlo" panose="020B0609030804020204" pitchFamily="49" charset="0"/>
            </a:endParaRPr>
          </a:p>
        </p:txBody>
      </p:sp>
      <p:sp>
        <p:nvSpPr>
          <p:cNvPr id="6" name="TextBox 5">
            <a:extLst>
              <a:ext uri="{FF2B5EF4-FFF2-40B4-BE49-F238E27FC236}">
                <a16:creationId xmlns:a16="http://schemas.microsoft.com/office/drawing/2014/main" id="{9A272A99-F2F9-A39A-0C5A-3CF771978311}"/>
              </a:ext>
            </a:extLst>
          </p:cNvPr>
          <p:cNvSpPr txBox="1"/>
          <p:nvPr/>
        </p:nvSpPr>
        <p:spPr bwMode="gray">
          <a:xfrm>
            <a:off x="6479459" y="2325551"/>
            <a:ext cx="3925755" cy="1938992"/>
          </a:xfrm>
          <a:prstGeom prst="rect">
            <a:avLst/>
          </a:prstGeom>
          <a:noFill/>
        </p:spPr>
        <p:txBody>
          <a:bodyPr vert="horz" wrap="none" lIns="0" tIns="0" rIns="0" bIns="0" rtlCol="0">
            <a:spAutoFit/>
          </a:bodyPr>
          <a:lstStyle/>
          <a:p>
            <a:r>
              <a:rPr lang="en-US"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sp</a:t>
            </a:r>
            <a:r>
              <a:rPr lang="en-US" dirty="0">
                <a:solidFill>
                  <a:srgbClr val="000000"/>
                </a:solidFill>
                <a:effectLst/>
                <a:latin typeface="Consolas" panose="020B0609020204030204" pitchFamily="49" charset="0"/>
                <a:ea typeface="Menlo" panose="020B0609030804020204" pitchFamily="49" charset="0"/>
                <a:cs typeface="Menlo" panose="020B0609030804020204" pitchFamily="49" charset="0"/>
              </a:rPr>
              <a:t> {propose*for*eval-paths</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(state &lt;s&gt;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^name eval-paths</a:t>
            </a:r>
            <a:endParaRPr lang="en-US" dirty="0">
              <a:solidFill>
                <a:srgbClr val="000000"/>
              </a:solidFill>
              <a:latin typeface="Consolas" panose="020B0609020204030204" pitchFamily="49" charset="0"/>
              <a:ea typeface="Menlo" panose="020B0609030804020204" pitchFamily="49" charset="0"/>
              <a:cs typeface="Menlo" panose="020B0609030804020204" pitchFamily="49" charset="0"/>
            </a:endParaRP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^open-</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(&lt;s&gt; ^operator &lt;o&gt; +)</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(&lt;o&gt; ^name evaluate-path</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^path-</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&lt;</a:t>
            </a:r>
            <a:r>
              <a:rPr lang="en-US" dirty="0" err="1">
                <a:solidFill>
                  <a:srgbClr val="000000"/>
                </a:solidFill>
                <a:latin typeface="Consolas" panose="020B0609020204030204" pitchFamily="49" charset="0"/>
                <a:ea typeface="Menlo" panose="020B0609030804020204" pitchFamily="49" charset="0"/>
                <a:cs typeface="Menlo" panose="020B0609030804020204" pitchFamily="49" charset="0"/>
              </a:rPr>
              <a:t>dir</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&gt;)}</a:t>
            </a:r>
            <a:endParaRPr lang="en-US" dirty="0">
              <a:latin typeface="Consolas" panose="020B0609020204030204" pitchFamily="49" charset="0"/>
              <a:ea typeface="Menlo" panose="020B0609030804020204" pitchFamily="49" charset="0"/>
              <a:cs typeface="Menlo" panose="020B0609030804020204" pitchFamily="49" charset="0"/>
            </a:endParaRPr>
          </a:p>
        </p:txBody>
      </p:sp>
      <p:sp>
        <p:nvSpPr>
          <p:cNvPr id="7" name="Rectangle 6">
            <a:extLst>
              <a:ext uri="{FF2B5EF4-FFF2-40B4-BE49-F238E27FC236}">
                <a16:creationId xmlns:a16="http://schemas.microsoft.com/office/drawing/2014/main" id="{57AB1123-0E4F-DA83-EE11-362E7B99046E}"/>
              </a:ext>
            </a:extLst>
          </p:cNvPr>
          <p:cNvSpPr/>
          <p:nvPr/>
        </p:nvSpPr>
        <p:spPr bwMode="gray">
          <a:xfrm>
            <a:off x="1779338" y="4343259"/>
            <a:ext cx="3628104" cy="42008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sz="2000" b="1" dirty="0">
                <a:solidFill>
                  <a:schemeClr val="accent6"/>
                </a:solidFill>
                <a:latin typeface="+mj-lt"/>
                <a:ea typeface="Menlo" panose="020B0609030804020204" pitchFamily="49" charset="0"/>
                <a:cs typeface="Menlo" panose="020B0609030804020204" pitchFamily="49" charset="0"/>
              </a:rPr>
              <a:t> matches S1 only</a:t>
            </a:r>
          </a:p>
        </p:txBody>
      </p:sp>
      <p:sp>
        <p:nvSpPr>
          <p:cNvPr id="8" name="Rectangle 7">
            <a:extLst>
              <a:ext uri="{FF2B5EF4-FFF2-40B4-BE49-F238E27FC236}">
                <a16:creationId xmlns:a16="http://schemas.microsoft.com/office/drawing/2014/main" id="{E4ACA506-C2AB-871A-8D9A-6F48926B77F3}"/>
              </a:ext>
            </a:extLst>
          </p:cNvPr>
          <p:cNvSpPr/>
          <p:nvPr/>
        </p:nvSpPr>
        <p:spPr bwMode="gray">
          <a:xfrm>
            <a:off x="6896787" y="4343259"/>
            <a:ext cx="3628104" cy="42008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sz="2000" b="1" dirty="0">
                <a:solidFill>
                  <a:schemeClr val="accent6"/>
                </a:solidFill>
                <a:latin typeface="+mj-lt"/>
                <a:ea typeface="Menlo" panose="020B0609030804020204" pitchFamily="49" charset="0"/>
                <a:cs typeface="Menlo" panose="020B0609030804020204" pitchFamily="49" charset="0"/>
              </a:rPr>
              <a:t> matches S2 only</a:t>
            </a:r>
          </a:p>
        </p:txBody>
      </p:sp>
    </p:spTree>
    <p:extLst>
      <p:ext uri="{BB962C8B-B14F-4D97-AF65-F5344CB8AC3E}">
        <p14:creationId xmlns:p14="http://schemas.microsoft.com/office/powerpoint/2010/main" val="98177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C6ECA8-C410-53B1-CA66-0697FE81B91E}"/>
              </a:ext>
            </a:extLst>
          </p:cNvPr>
          <p:cNvSpPr>
            <a:spLocks noGrp="1"/>
          </p:cNvSpPr>
          <p:nvPr>
            <p:ph type="title"/>
          </p:nvPr>
        </p:nvSpPr>
        <p:spPr/>
        <p:txBody>
          <a:bodyPr/>
          <a:lstStyle/>
          <a:p>
            <a:r>
              <a:rPr lang="en-US" dirty="0"/>
              <a:t>State Names for Supplier Sort</a:t>
            </a:r>
          </a:p>
        </p:txBody>
      </p:sp>
      <p:sp>
        <p:nvSpPr>
          <p:cNvPr id="2" name="Content Placeholder 1">
            <a:extLst>
              <a:ext uri="{FF2B5EF4-FFF2-40B4-BE49-F238E27FC236}">
                <a16:creationId xmlns:a16="http://schemas.microsoft.com/office/drawing/2014/main" id="{A2DBFD0A-E59E-67FB-B85E-E5FF7CB1A3EB}"/>
              </a:ext>
            </a:extLst>
          </p:cNvPr>
          <p:cNvSpPr>
            <a:spLocks noGrp="1"/>
          </p:cNvSpPr>
          <p:nvPr>
            <p:ph idx="1"/>
          </p:nvPr>
        </p:nvSpPr>
        <p:spPr/>
        <p:txBody>
          <a:bodyPr>
            <a:normAutofit/>
          </a:bodyPr>
          <a:lstStyle/>
          <a:p>
            <a:r>
              <a:rPr lang="en-US" sz="2000" dirty="0"/>
              <a:t>For now, we want two states, each with their own name</a:t>
            </a:r>
          </a:p>
          <a:p>
            <a:pPr marL="285750" indent="-285750">
              <a:buFont typeface="Arial" panose="020B0604020202020204" pitchFamily="34" charset="0"/>
              <a:buChar char="•"/>
            </a:pPr>
            <a:r>
              <a:rPr lang="en-US" sz="2000" dirty="0">
                <a:latin typeface="Consolas" panose="020B0609020204030204" pitchFamily="49" charset="0"/>
                <a:ea typeface="Menlo" panose="020B0609030804020204" pitchFamily="49" charset="0"/>
                <a:cs typeface="Menlo" panose="020B0609030804020204" pitchFamily="49" charset="0"/>
              </a:rPr>
              <a:t>S1</a:t>
            </a:r>
            <a:r>
              <a:rPr lang="en-US" sz="2000" dirty="0"/>
              <a:t>: Name = </a:t>
            </a:r>
            <a:r>
              <a:rPr lang="en-US" sz="2000" b="1" dirty="0"/>
              <a:t>“</a:t>
            </a:r>
            <a:r>
              <a:rPr lang="en-US" sz="2000" b="1" dirty="0" err="1"/>
              <a:t>suppliersort</a:t>
            </a:r>
            <a:r>
              <a:rPr lang="en-US" sz="2000" b="1" dirty="0"/>
              <a:t>-main”</a:t>
            </a:r>
          </a:p>
          <a:p>
            <a:pPr marL="514350" lvl="1" indent="-285750"/>
            <a:r>
              <a:rPr lang="en-US" sz="2000" dirty="0"/>
              <a:t>Proposes the </a:t>
            </a:r>
            <a:r>
              <a:rPr lang="en-US" sz="2000" dirty="0">
                <a:latin typeface="Consolas" panose="020B0609020204030204" pitchFamily="49" charset="0"/>
                <a:ea typeface="Menlo" panose="020B0609030804020204" pitchFamily="49" charset="0"/>
                <a:cs typeface="Menlo" panose="020B0609030804020204" pitchFamily="49" charset="0"/>
              </a:rPr>
              <a:t>(select-supplier)</a:t>
            </a:r>
            <a:r>
              <a:rPr lang="en-US" sz="2000" dirty="0"/>
              <a:t> operator for each input supplier</a:t>
            </a:r>
          </a:p>
          <a:p>
            <a:pPr marL="285750" indent="-285750">
              <a:buFont typeface="Arial" panose="020B0604020202020204" pitchFamily="34" charset="0"/>
              <a:buChar char="•"/>
            </a:pPr>
            <a:r>
              <a:rPr lang="en-US" sz="2000" dirty="0">
                <a:latin typeface="Consolas" panose="020B0609020204030204" pitchFamily="49" charset="0"/>
                <a:ea typeface="Menlo" panose="020B0609030804020204" pitchFamily="49" charset="0"/>
                <a:cs typeface="Menlo" panose="020B0609030804020204" pitchFamily="49" charset="0"/>
              </a:rPr>
              <a:t>S2</a:t>
            </a:r>
            <a:r>
              <a:rPr lang="en-US" sz="2000" dirty="0"/>
              <a:t>: Name = </a:t>
            </a:r>
            <a:r>
              <a:rPr lang="en-US" sz="2000" b="1" dirty="0"/>
              <a:t>“</a:t>
            </a:r>
            <a:r>
              <a:rPr lang="en-US" sz="2000" b="1" dirty="0" err="1"/>
              <a:t>suppliersort</a:t>
            </a:r>
            <a:r>
              <a:rPr lang="en-US" sz="2000" b="1" dirty="0"/>
              <a:t>-tie”</a:t>
            </a:r>
          </a:p>
          <a:p>
            <a:pPr marL="514350" lvl="1" indent="-285750"/>
            <a:r>
              <a:rPr lang="en-US" sz="2000" dirty="0"/>
              <a:t>Responds to a </a:t>
            </a:r>
            <a:r>
              <a:rPr lang="en-US" sz="2000" i="1" dirty="0"/>
              <a:t>tie impasse</a:t>
            </a:r>
            <a:r>
              <a:rPr lang="en-US" sz="2000" dirty="0"/>
              <a:t> in </a:t>
            </a:r>
            <a:r>
              <a:rPr lang="en-US" sz="2000" dirty="0">
                <a:latin typeface="Consolas" panose="020B0609020204030204" pitchFamily="49" charset="0"/>
                <a:ea typeface="Menlo" panose="020B0609030804020204" pitchFamily="49" charset="0"/>
                <a:cs typeface="Menlo" panose="020B0609030804020204" pitchFamily="49" charset="0"/>
              </a:rPr>
              <a:t>S1</a:t>
            </a:r>
          </a:p>
          <a:p>
            <a:pPr marL="514350" lvl="1" indent="-285750"/>
            <a:r>
              <a:rPr lang="en-US" sz="2000" dirty="0"/>
              <a:t>Creates preferences for </a:t>
            </a:r>
            <a:r>
              <a:rPr lang="en-US" sz="2000" dirty="0">
                <a:latin typeface="Consolas" panose="020B0609020204030204" pitchFamily="49" charset="0"/>
                <a:ea typeface="Menlo" panose="020B0609030804020204" pitchFamily="49" charset="0"/>
                <a:cs typeface="Menlo" panose="020B0609030804020204" pitchFamily="49" charset="0"/>
              </a:rPr>
              <a:t>S1</a:t>
            </a:r>
            <a:r>
              <a:rPr lang="en-US" sz="2000" dirty="0"/>
              <a:t>’s tied operators</a:t>
            </a:r>
          </a:p>
        </p:txBody>
      </p:sp>
      <p:sp>
        <p:nvSpPr>
          <p:cNvPr id="4" name="Rectangle 3">
            <a:extLst>
              <a:ext uri="{FF2B5EF4-FFF2-40B4-BE49-F238E27FC236}">
                <a16:creationId xmlns:a16="http://schemas.microsoft.com/office/drawing/2014/main" id="{55D93905-4459-A9B3-966C-403E8AFD7932}"/>
              </a:ext>
            </a:extLst>
          </p:cNvPr>
          <p:cNvSpPr/>
          <p:nvPr/>
        </p:nvSpPr>
        <p:spPr bwMode="gray">
          <a:xfrm>
            <a:off x="2015612" y="4450330"/>
            <a:ext cx="8160776" cy="103696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ysClr val="windowText" lastClr="000000"/>
                </a:solidFill>
                <a:latin typeface="+mj-lt"/>
                <a:ea typeface="Menlo" panose="020B0609030804020204" pitchFamily="49" charset="0"/>
                <a:cs typeface="Menlo" panose="020B0609030804020204" pitchFamily="49" charset="0"/>
              </a:rPr>
              <a:t>One doesn’t </a:t>
            </a:r>
            <a:r>
              <a:rPr lang="en-US" sz="2000" b="1" i="1" dirty="0">
                <a:solidFill>
                  <a:sysClr val="windowText" lastClr="000000"/>
                </a:solidFill>
                <a:latin typeface="+mj-lt"/>
                <a:ea typeface="Menlo" panose="020B0609030804020204" pitchFamily="49" charset="0"/>
                <a:cs typeface="Menlo" panose="020B0609030804020204" pitchFamily="49" charset="0"/>
              </a:rPr>
              <a:t>have</a:t>
            </a:r>
            <a:r>
              <a:rPr lang="en-US" sz="2000" b="1" dirty="0">
                <a:solidFill>
                  <a:sysClr val="windowText" lastClr="000000"/>
                </a:solidFill>
                <a:latin typeface="+mj-lt"/>
                <a:ea typeface="Menlo" panose="020B0609030804020204" pitchFamily="49" charset="0"/>
                <a:cs typeface="Menlo" panose="020B0609030804020204" pitchFamily="49" charset="0"/>
              </a:rPr>
              <a:t> to always make a </a:t>
            </a:r>
            <a:r>
              <a:rPr lang="en-US" sz="2000" b="1" dirty="0">
                <a:solidFill>
                  <a:sysClr val="windowText" lastClr="000000"/>
                </a:solidFill>
                <a:latin typeface="Consolas" panose="020B0609020204030204" pitchFamily="49" charset="0"/>
                <a:ea typeface="Menlo" panose="020B0609030804020204" pitchFamily="49" charset="0"/>
                <a:cs typeface="Menlo" panose="020B0609030804020204" pitchFamily="49" charset="0"/>
              </a:rPr>
              <a:t>^name</a:t>
            </a:r>
            <a:r>
              <a:rPr lang="en-US" sz="2000" b="1" dirty="0">
                <a:solidFill>
                  <a:sysClr val="windowText" lastClr="000000"/>
                </a:solidFill>
                <a:latin typeface="+mj-lt"/>
                <a:ea typeface="Menlo" panose="020B0609030804020204" pitchFamily="49" charset="0"/>
                <a:cs typeface="Menlo" panose="020B0609030804020204" pitchFamily="49" charset="0"/>
              </a:rPr>
              <a:t> WME for substates in Soar, but we will, because it is definitely best practice!</a:t>
            </a:r>
          </a:p>
        </p:txBody>
      </p:sp>
    </p:spTree>
    <p:extLst>
      <p:ext uri="{BB962C8B-B14F-4D97-AF65-F5344CB8AC3E}">
        <p14:creationId xmlns:p14="http://schemas.microsoft.com/office/powerpoint/2010/main" val="3197945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252728" y="1343026"/>
            <a:ext cx="9953244" cy="4490846"/>
          </a:xfrm>
        </p:spPr>
        <p:txBody>
          <a:bodyPr>
            <a:normAutofit fontScale="85000" lnSpcReduction="10000"/>
          </a:bodyPr>
          <a:lstStyle/>
          <a:p>
            <a:pPr marL="457200" indent="-457200">
              <a:buFont typeface="+mj-lt"/>
              <a:buAutoNum type="arabicPeriod"/>
            </a:pPr>
            <a:r>
              <a:rPr lang="en-US" sz="2400" dirty="0"/>
              <a:t>Open your </a:t>
            </a:r>
            <a:r>
              <a:rPr lang="en-US" sz="2400" dirty="0" err="1">
                <a:latin typeface="Consolas" panose="020B0609020204030204" pitchFamily="49" charset="0"/>
                <a:ea typeface="Menlo" panose="020B0609030804020204" pitchFamily="49" charset="0"/>
                <a:cs typeface="Menlo" panose="020B0609030804020204" pitchFamily="49" charset="0"/>
              </a:rPr>
              <a:t>agent_starter.soar</a:t>
            </a:r>
            <a:r>
              <a:rPr lang="en-US" sz="2400" dirty="0"/>
              <a:t> file and look at the </a:t>
            </a:r>
            <a:r>
              <a:rPr lang="en-US" sz="2400" u="sng" dirty="0"/>
              <a:t>first 2 rules</a:t>
            </a:r>
            <a:r>
              <a:rPr lang="en-US" sz="2400" dirty="0"/>
              <a:t>.</a:t>
            </a:r>
          </a:p>
          <a:p>
            <a:pPr marL="685800" lvl="1" indent="-457200"/>
            <a:r>
              <a:rPr lang="en-US" sz="2400" dirty="0"/>
              <a:t>They are propose and apply rules for the </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init</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operator.</a:t>
            </a:r>
          </a:p>
          <a:p>
            <a:pPr marL="685800" lvl="1" indent="-457200"/>
            <a:r>
              <a:rPr lang="en-US" sz="2400" dirty="0"/>
              <a:t>We want to modify our </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init</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operator in two ways:</a:t>
            </a:r>
          </a:p>
          <a:p>
            <a:pPr marL="914400" lvl="3" indent="-457200"/>
            <a:r>
              <a:rPr lang="en-US" sz="2000" dirty="0"/>
              <a:t>It should only be proposed in the </a:t>
            </a:r>
            <a:r>
              <a:rPr lang="en-US" sz="2000" dirty="0" err="1"/>
              <a:t>topstate</a:t>
            </a:r>
            <a:r>
              <a:rPr lang="en-US" sz="2000" dirty="0"/>
              <a:t>.</a:t>
            </a:r>
          </a:p>
          <a:p>
            <a:pPr marL="914400" lvl="3" indent="-457200"/>
            <a:r>
              <a:rPr lang="en-US" sz="2200" dirty="0"/>
              <a:t>It should create </a:t>
            </a:r>
            <a:r>
              <a:rPr lang="en-US" sz="2200" b="1" dirty="0">
                <a:latin typeface="Consolas" panose="020B0609020204030204" pitchFamily="49" charset="0"/>
                <a:ea typeface="Menlo" panose="020B0609030804020204" pitchFamily="49" charset="0"/>
                <a:cs typeface="Menlo" panose="020B0609030804020204" pitchFamily="49" charset="0"/>
              </a:rPr>
              <a:t>^name </a:t>
            </a:r>
            <a:r>
              <a:rPr lang="en-US" sz="2200" b="1" dirty="0" err="1">
                <a:latin typeface="Consolas" panose="020B0609020204030204" pitchFamily="49" charset="0"/>
                <a:ea typeface="Menlo" panose="020B0609030804020204" pitchFamily="49" charset="0"/>
                <a:cs typeface="Menlo" panose="020B0609030804020204" pitchFamily="49" charset="0"/>
              </a:rPr>
              <a:t>suppliersort</a:t>
            </a:r>
            <a:r>
              <a:rPr lang="en-US" sz="2200" b="1" dirty="0">
                <a:latin typeface="Consolas" panose="020B0609020204030204" pitchFamily="49" charset="0"/>
                <a:ea typeface="Menlo" panose="020B0609030804020204" pitchFamily="49" charset="0"/>
                <a:cs typeface="Menlo" panose="020B0609030804020204" pitchFamily="49" charset="0"/>
              </a:rPr>
              <a:t>-main</a:t>
            </a:r>
            <a:r>
              <a:rPr lang="en-US" sz="2200" dirty="0"/>
              <a:t> on the </a:t>
            </a:r>
            <a:r>
              <a:rPr lang="en-US" sz="2200" dirty="0" err="1"/>
              <a:t>topstate</a:t>
            </a:r>
            <a:r>
              <a:rPr lang="en-US" sz="2200" dirty="0"/>
              <a:t>.</a:t>
            </a:r>
          </a:p>
          <a:p>
            <a:pPr marL="457200" indent="-457200">
              <a:buFont typeface="+mj-lt"/>
              <a:buAutoNum type="arabicPeriod"/>
            </a:pPr>
            <a:r>
              <a:rPr lang="en-US" sz="2400" dirty="0"/>
              <a:t>Modify the rules accordingly, as instructed in comments.</a:t>
            </a:r>
          </a:p>
          <a:p>
            <a:pPr marL="457200" indent="-457200">
              <a:buFont typeface="+mj-lt"/>
              <a:buAutoNum type="arabicPeriod"/>
            </a:pPr>
            <a:r>
              <a:rPr lang="en-US" sz="2400" dirty="0"/>
              <a:t>Run the agent for 2 steps to test it.</a:t>
            </a:r>
          </a:p>
          <a:p>
            <a:pPr marL="685800" lvl="1" indent="-457200"/>
            <a:r>
              <a:rPr lang="en-US" sz="2400" dirty="0"/>
              <a:t>After 2 steps, enter the command “</a:t>
            </a:r>
            <a:r>
              <a:rPr lang="en-US" sz="2400" dirty="0">
                <a:latin typeface="Consolas" panose="020B0609020204030204" pitchFamily="49" charset="0"/>
                <a:ea typeface="Menlo" panose="020B0609030804020204" pitchFamily="49" charset="0"/>
                <a:cs typeface="Menlo" panose="020B0609030804020204" pitchFamily="49" charset="0"/>
              </a:rPr>
              <a:t>print S1</a:t>
            </a:r>
            <a:r>
              <a:rPr lang="en-US" sz="2400" dirty="0"/>
              <a:t>”. You should see the following:</a:t>
            </a:r>
          </a:p>
          <a:p>
            <a:pPr marL="685800" lvl="1" indent="-457200">
              <a:buFont typeface="+mj-lt"/>
              <a:buAutoNum type="arabicPeriod"/>
            </a:pPr>
            <a:endParaRPr lang="en-US" sz="2400" dirty="0"/>
          </a:p>
          <a:p>
            <a:pPr marL="685800" lvl="1" indent="-457200">
              <a:buFont typeface="+mj-lt"/>
              <a:buAutoNum type="arabicPeriod"/>
            </a:pPr>
            <a:endParaRPr lang="en-US" sz="2400" dirty="0"/>
          </a:p>
          <a:p>
            <a:pPr lvl="1" indent="0">
              <a:buNone/>
            </a:pPr>
            <a:endParaRPr lang="en-US" sz="2400" dirty="0"/>
          </a:p>
          <a:p>
            <a:pPr lvl="1" indent="0">
              <a:buNone/>
            </a:pPr>
            <a:endParaRPr lang="en-US" sz="2400" dirty="0"/>
          </a:p>
          <a:p>
            <a:pPr marL="457200" indent="-457200">
              <a:buFont typeface="+mj-lt"/>
              <a:buAutoNum type="arabicPeriod"/>
            </a:pPr>
            <a:r>
              <a:rPr lang="en-US" sz="2400" dirty="0"/>
              <a:t>Proceed to the next slide when you are done.</a:t>
            </a:r>
          </a:p>
        </p:txBody>
      </p:sp>
      <p:pic>
        <p:nvPicPr>
          <p:cNvPr id="6" name="Picture 5">
            <a:extLst>
              <a:ext uri="{FF2B5EF4-FFF2-40B4-BE49-F238E27FC236}">
                <a16:creationId xmlns:a16="http://schemas.microsoft.com/office/drawing/2014/main" id="{89BCADB7-4D93-EB3D-7BC9-1F2B0D3AC114}"/>
              </a:ext>
            </a:extLst>
          </p:cNvPr>
          <p:cNvPicPr>
            <a:picLocks noChangeAspect="1"/>
          </p:cNvPicPr>
          <p:nvPr/>
        </p:nvPicPr>
        <p:blipFill>
          <a:blip r:embed="rId2"/>
          <a:srcRect/>
          <a:stretch/>
        </p:blipFill>
        <p:spPr>
          <a:xfrm>
            <a:off x="8864476" y="2974270"/>
            <a:ext cx="2387846" cy="531380"/>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99C69A5-52C4-8721-AB5B-A33727F57ABC}"/>
              </a:ext>
            </a:extLst>
          </p:cNvPr>
          <p:cNvPicPr>
            <a:picLocks noChangeAspect="1"/>
          </p:cNvPicPr>
          <p:nvPr/>
        </p:nvPicPr>
        <p:blipFill rotWithShape="1">
          <a:blip r:embed="rId3"/>
          <a:srcRect t="6970" b="516"/>
          <a:stretch/>
        </p:blipFill>
        <p:spPr>
          <a:xfrm>
            <a:off x="1994946" y="4128939"/>
            <a:ext cx="8468808" cy="1206107"/>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9947BDC1-7A8D-0646-E119-DE7E924305D3}"/>
              </a:ext>
            </a:extLst>
          </p:cNvPr>
          <p:cNvSpPr/>
          <p:nvPr/>
        </p:nvSpPr>
        <p:spPr bwMode="gray">
          <a:xfrm>
            <a:off x="4381695" y="4294071"/>
            <a:ext cx="2697285" cy="29022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87296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More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252728" y="1127464"/>
            <a:ext cx="9953244" cy="2185904"/>
          </a:xfrm>
        </p:spPr>
        <p:txBody>
          <a:bodyPr>
            <a:normAutofit/>
          </a:bodyPr>
          <a:lstStyle/>
          <a:p>
            <a:pPr marL="457200" indent="-457200">
              <a:buFont typeface="+mj-lt"/>
              <a:buAutoNum type="arabicPeriod"/>
            </a:pPr>
            <a:r>
              <a:rPr lang="en-US" sz="2000" dirty="0"/>
              <a:t>Open your </a:t>
            </a:r>
            <a:r>
              <a:rPr lang="en-US" sz="2000" dirty="0" err="1">
                <a:latin typeface="Consolas" panose="020B0609020204030204" pitchFamily="49" charset="0"/>
                <a:ea typeface="Menlo" panose="020B0609030804020204" pitchFamily="49" charset="0"/>
                <a:cs typeface="Menlo" panose="020B0609030804020204" pitchFamily="49" charset="0"/>
              </a:rPr>
              <a:t>agent_starter.soar</a:t>
            </a:r>
            <a:r>
              <a:rPr lang="en-US" sz="2000" dirty="0"/>
              <a:t> file and uncomment the </a:t>
            </a:r>
            <a:r>
              <a:rPr lang="en-US" sz="2000" u="sng" dirty="0"/>
              <a:t>3rd rule</a:t>
            </a:r>
            <a:r>
              <a:rPr lang="en-US" sz="2000" dirty="0"/>
              <a:t>.</a:t>
            </a:r>
          </a:p>
          <a:p>
            <a:pPr marL="685800" lvl="1" indent="-457200"/>
            <a:r>
              <a:rPr lang="en-US" sz="2000" dirty="0"/>
              <a:t>We’ll use this elaboration rule to name the substate</a:t>
            </a:r>
          </a:p>
          <a:p>
            <a:pPr marL="685800" lvl="1" indent="-457200"/>
            <a:r>
              <a:rPr lang="en-US" sz="2000" dirty="0"/>
              <a:t>Its LHS should detect that </a:t>
            </a:r>
            <a:r>
              <a:rPr lang="en-US" sz="2000" dirty="0" err="1">
                <a:latin typeface="Consolas" panose="020B0609020204030204" pitchFamily="49" charset="0"/>
                <a:ea typeface="Menlo" panose="020B0609030804020204" pitchFamily="49" charset="0"/>
                <a:cs typeface="Menlo" panose="020B0609030804020204" pitchFamily="49" charset="0"/>
              </a:rPr>
              <a:t>suppliersort</a:t>
            </a:r>
            <a:r>
              <a:rPr lang="en-US" sz="2000" dirty="0">
                <a:latin typeface="Consolas" panose="020B0609020204030204" pitchFamily="49" charset="0"/>
                <a:ea typeface="Menlo" panose="020B0609030804020204" pitchFamily="49" charset="0"/>
                <a:cs typeface="Menlo" panose="020B0609030804020204" pitchFamily="49" charset="0"/>
              </a:rPr>
              <a:t>-main</a:t>
            </a:r>
            <a:r>
              <a:rPr lang="en-US" sz="2000" dirty="0"/>
              <a:t> had a </a:t>
            </a:r>
            <a:r>
              <a:rPr lang="en-US" sz="2000" i="1" dirty="0"/>
              <a:t>tie impasse</a:t>
            </a:r>
            <a:r>
              <a:rPr lang="en-US" sz="2000" dirty="0"/>
              <a:t>, and it should </a:t>
            </a:r>
            <a:r>
              <a:rPr lang="en-US" sz="2000" b="1" dirty="0"/>
              <a:t>only</a:t>
            </a:r>
            <a:r>
              <a:rPr lang="en-US" sz="2000" dirty="0"/>
              <a:t> fire for a substate that results from that </a:t>
            </a:r>
            <a:r>
              <a:rPr lang="en-US" sz="2000" i="1" dirty="0"/>
              <a:t>tie impasse</a:t>
            </a:r>
            <a:r>
              <a:rPr lang="en-US" sz="2000" dirty="0"/>
              <a:t>.</a:t>
            </a:r>
          </a:p>
          <a:p>
            <a:pPr marL="685800" lvl="1" indent="-457200"/>
            <a:r>
              <a:rPr lang="en-US" sz="2000" dirty="0"/>
              <a:t>Its RHS names the resulting substate as </a:t>
            </a:r>
            <a:r>
              <a:rPr lang="en-US" sz="2000" dirty="0" err="1">
                <a:latin typeface="Consolas" panose="020B0609020204030204" pitchFamily="49" charset="0"/>
                <a:ea typeface="Menlo" panose="020B0609030804020204" pitchFamily="49" charset="0"/>
                <a:cs typeface="Menlo" panose="020B0609030804020204" pitchFamily="49" charset="0"/>
              </a:rPr>
              <a:t>suppliersort</a:t>
            </a:r>
            <a:r>
              <a:rPr lang="en-US" sz="2000" dirty="0">
                <a:latin typeface="Consolas" panose="020B0609020204030204" pitchFamily="49" charset="0"/>
                <a:ea typeface="Menlo" panose="020B0609030804020204" pitchFamily="49" charset="0"/>
                <a:cs typeface="Menlo" panose="020B0609030804020204" pitchFamily="49" charset="0"/>
              </a:rPr>
              <a:t>-tie</a:t>
            </a:r>
            <a:r>
              <a:rPr lang="en-US" sz="2000" dirty="0"/>
              <a:t>.</a:t>
            </a:r>
          </a:p>
          <a:p>
            <a:pPr marL="457200" indent="-457200">
              <a:buFont typeface="+mj-lt"/>
              <a:buAutoNum type="arabicPeriod"/>
            </a:pPr>
            <a:r>
              <a:rPr lang="en-US" sz="2000" dirty="0"/>
              <a:t>Modify the rule so that it matches the following:</a:t>
            </a:r>
          </a:p>
          <a:p>
            <a:endParaRPr lang="en-US" sz="2000" dirty="0"/>
          </a:p>
        </p:txBody>
      </p:sp>
      <p:sp>
        <p:nvSpPr>
          <p:cNvPr id="5" name="TextBox 4">
            <a:extLst>
              <a:ext uri="{FF2B5EF4-FFF2-40B4-BE49-F238E27FC236}">
                <a16:creationId xmlns:a16="http://schemas.microsoft.com/office/drawing/2014/main" id="{96632064-1A78-3351-4FB9-8F9FE3D0870F}"/>
              </a:ext>
            </a:extLst>
          </p:cNvPr>
          <p:cNvSpPr txBox="1"/>
          <p:nvPr/>
        </p:nvSpPr>
        <p:spPr bwMode="gray">
          <a:xfrm>
            <a:off x="600363" y="3984329"/>
            <a:ext cx="10289309" cy="1938992"/>
          </a:xfrm>
          <a:prstGeom prst="rect">
            <a:avLst/>
          </a:prstGeom>
          <a:noFill/>
        </p:spPr>
        <p:txBody>
          <a:bodyPr wrap="square">
            <a:spAutoFit/>
          </a:bodyPr>
          <a:lstStyle/>
          <a:p>
            <a:r>
              <a:rPr lang="en-US" sz="2000" b="0" dirty="0" err="1">
                <a:effectLst/>
                <a:latin typeface="Consolas" panose="020B0609020204030204" pitchFamily="49" charset="0"/>
              </a:rPr>
              <a:t>sp</a:t>
            </a:r>
            <a:r>
              <a:rPr lang="en-US" sz="2000" b="0" dirty="0">
                <a:effectLst/>
                <a:latin typeface="Consolas" panose="020B0609020204030204" pitchFamily="49" charset="0"/>
              </a:rPr>
              <a:t> {elaborate*</a:t>
            </a:r>
            <a:r>
              <a:rPr lang="en-US" sz="2000" dirty="0" err="1">
                <a:latin typeface="Consolas" panose="020B0609020204030204" pitchFamily="49" charset="0"/>
              </a:rPr>
              <a:t>suppliersort</a:t>
            </a:r>
            <a:r>
              <a:rPr lang="en-US" sz="2000" b="0" dirty="0">
                <a:effectLst/>
                <a:latin typeface="Consolas" panose="020B0609020204030204" pitchFamily="49" charset="0"/>
              </a:rPr>
              <a:t>-tie*name</a:t>
            </a:r>
          </a:p>
          <a:p>
            <a:r>
              <a:rPr lang="en-US" sz="2000" b="0" dirty="0">
                <a:effectLst/>
                <a:latin typeface="Consolas" panose="020B0609020204030204" pitchFamily="49" charset="0"/>
              </a:rPr>
              <a:t>    (state &lt;s&gt; </a:t>
            </a:r>
            <a:r>
              <a:rPr lang="en-US" sz="2000" b="1" dirty="0">
                <a:effectLst/>
                <a:latin typeface="Consolas" panose="020B0609020204030204" pitchFamily="49" charset="0"/>
              </a:rPr>
              <a:t>^superstate.name </a:t>
            </a:r>
            <a:r>
              <a:rPr lang="en-US" sz="2000" b="1" dirty="0" err="1">
                <a:effectLst/>
                <a:latin typeface="Consolas" panose="020B0609020204030204" pitchFamily="49" charset="0"/>
              </a:rPr>
              <a:t>suppliersort</a:t>
            </a:r>
            <a:r>
              <a:rPr lang="en-US" sz="2000" b="1" dirty="0">
                <a:effectLst/>
                <a:latin typeface="Consolas" panose="020B0609020204030204" pitchFamily="49" charset="0"/>
              </a:rPr>
              <a:t>-main</a:t>
            </a:r>
          </a:p>
          <a:p>
            <a:r>
              <a:rPr lang="en-US" sz="2000" b="1" dirty="0">
                <a:effectLst/>
                <a:latin typeface="Consolas" panose="020B0609020204030204" pitchFamily="49" charset="0"/>
              </a:rPr>
              <a:t>               ^impasse tie</a:t>
            </a:r>
            <a:r>
              <a:rPr lang="en-US" sz="2000" b="0" dirty="0">
                <a:effectLst/>
                <a:latin typeface="Consolas" panose="020B0609020204030204" pitchFamily="49" charset="0"/>
              </a:rPr>
              <a:t>)</a:t>
            </a:r>
          </a:p>
          <a:p>
            <a:r>
              <a:rPr lang="en-US" sz="2000" b="0" dirty="0">
                <a:effectLst/>
                <a:latin typeface="Consolas" panose="020B0609020204030204" pitchFamily="49" charset="0"/>
              </a:rPr>
              <a:t>   </a:t>
            </a:r>
            <a:r>
              <a:rPr lang="en-US" sz="2000" dirty="0">
                <a:latin typeface="Consolas" panose="020B0609020204030204" pitchFamily="49" charset="0"/>
              </a:rPr>
              <a:t> --&gt;</a:t>
            </a:r>
          </a:p>
          <a:p>
            <a:r>
              <a:rPr lang="en-US" sz="2000" dirty="0">
                <a:latin typeface="Consolas" panose="020B0609020204030204" pitchFamily="49" charset="0"/>
              </a:rPr>
              <a:t>    (write |** (Figuring out how to sort the suppliers...)| (</a:t>
            </a:r>
            <a:r>
              <a:rPr lang="en-US" sz="2000" dirty="0" err="1">
                <a:latin typeface="Consolas" panose="020B0609020204030204" pitchFamily="49" charset="0"/>
              </a:rPr>
              <a:t>crlf</a:t>
            </a:r>
            <a:r>
              <a:rPr lang="en-US" sz="2000" dirty="0">
                <a:latin typeface="Consolas" panose="020B0609020204030204" pitchFamily="49" charset="0"/>
              </a:rPr>
              <a:t>))</a:t>
            </a:r>
          </a:p>
          <a:p>
            <a:r>
              <a:rPr lang="en-US" sz="2000" dirty="0">
                <a:latin typeface="Consolas" panose="020B0609020204030204" pitchFamily="49" charset="0"/>
              </a:rPr>
              <a:t>    (&lt;s&gt; ^name </a:t>
            </a:r>
            <a:r>
              <a:rPr lang="en-US" sz="2000" dirty="0" err="1">
                <a:latin typeface="Consolas" panose="020B0609020204030204" pitchFamily="49" charset="0"/>
              </a:rPr>
              <a:t>suppliersort</a:t>
            </a:r>
            <a:r>
              <a:rPr lang="en-US" sz="2000" dirty="0">
                <a:latin typeface="Consolas" panose="020B0609020204030204" pitchFamily="49" charset="0"/>
              </a:rPr>
              <a:t>-tie)}</a:t>
            </a:r>
          </a:p>
        </p:txBody>
      </p:sp>
      <p:cxnSp>
        <p:nvCxnSpPr>
          <p:cNvPr id="4" name="Straight Connector 3">
            <a:extLst>
              <a:ext uri="{FF2B5EF4-FFF2-40B4-BE49-F238E27FC236}">
                <a16:creationId xmlns:a16="http://schemas.microsoft.com/office/drawing/2014/main" id="{59164F0F-8954-74BE-1A89-4A92BD9FDD88}"/>
              </a:ext>
            </a:extLst>
          </p:cNvPr>
          <p:cNvCxnSpPr>
            <a:cxnSpLocks/>
            <a:stCxn id="6" idx="1"/>
          </p:cNvCxnSpPr>
          <p:nvPr/>
        </p:nvCxnSpPr>
        <p:spPr bwMode="gray">
          <a:xfrm flipH="1">
            <a:off x="6805676" y="3728950"/>
            <a:ext cx="933255" cy="61473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B8F6D93-9E91-6787-B7F7-4A7F5829BE81}"/>
              </a:ext>
            </a:extLst>
          </p:cNvPr>
          <p:cNvSpPr/>
          <p:nvPr/>
        </p:nvSpPr>
        <p:spPr bwMode="gray">
          <a:xfrm>
            <a:off x="7738931" y="3246120"/>
            <a:ext cx="3812608" cy="96566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Tests that the immediate superstate to </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b="1" dirty="0">
                <a:solidFill>
                  <a:schemeClr val="accent6"/>
                </a:solidFill>
                <a:latin typeface="+mj-lt"/>
                <a:ea typeface="Menlo" panose="020B0609030804020204" pitchFamily="49" charset="0"/>
                <a:cs typeface="Menlo" panose="020B0609030804020204" pitchFamily="49" charset="0"/>
              </a:rPr>
              <a:t> is the state we named “</a:t>
            </a:r>
            <a:r>
              <a:rPr lang="en-US" b="1" dirty="0" err="1">
                <a:solidFill>
                  <a:schemeClr val="accent6"/>
                </a:solidFill>
                <a:latin typeface="+mj-lt"/>
                <a:ea typeface="Menlo" panose="020B0609030804020204" pitchFamily="49" charset="0"/>
                <a:cs typeface="Menlo" panose="020B0609030804020204" pitchFamily="49" charset="0"/>
              </a:rPr>
              <a:t>suppliersort</a:t>
            </a:r>
            <a:r>
              <a:rPr lang="en-US" b="1" dirty="0">
                <a:solidFill>
                  <a:schemeClr val="accent6"/>
                </a:solidFill>
                <a:latin typeface="+mj-lt"/>
                <a:ea typeface="Menlo" panose="020B0609030804020204" pitchFamily="49" charset="0"/>
                <a:cs typeface="Menlo" panose="020B0609030804020204" pitchFamily="49" charset="0"/>
              </a:rPr>
              <a:t>-main”.</a:t>
            </a:r>
          </a:p>
        </p:txBody>
      </p:sp>
      <p:sp>
        <p:nvSpPr>
          <p:cNvPr id="11" name="Rectangle 10">
            <a:extLst>
              <a:ext uri="{FF2B5EF4-FFF2-40B4-BE49-F238E27FC236}">
                <a16:creationId xmlns:a16="http://schemas.microsoft.com/office/drawing/2014/main" id="{01078F35-C9B5-D27D-7374-22AAF972ECB2}"/>
              </a:ext>
            </a:extLst>
          </p:cNvPr>
          <p:cNvSpPr/>
          <p:nvPr/>
        </p:nvSpPr>
        <p:spPr bwMode="gray">
          <a:xfrm>
            <a:off x="7738931" y="4443044"/>
            <a:ext cx="4018400" cy="66714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Tests that the current substate </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&lt;s&gt;</a:t>
            </a:r>
            <a:r>
              <a:rPr lang="en-US" b="1" dirty="0">
                <a:solidFill>
                  <a:schemeClr val="accent6"/>
                </a:solidFill>
                <a:latin typeface="+mj-lt"/>
                <a:ea typeface="Menlo" panose="020B0609030804020204" pitchFamily="49" charset="0"/>
                <a:cs typeface="Menlo" panose="020B0609030804020204" pitchFamily="49" charset="0"/>
              </a:rPr>
              <a:t> was created due to a tie impasse.</a:t>
            </a:r>
          </a:p>
        </p:txBody>
      </p:sp>
      <p:cxnSp>
        <p:nvCxnSpPr>
          <p:cNvPr id="12" name="Straight Connector 11">
            <a:extLst>
              <a:ext uri="{FF2B5EF4-FFF2-40B4-BE49-F238E27FC236}">
                <a16:creationId xmlns:a16="http://schemas.microsoft.com/office/drawing/2014/main" id="{3950C1A6-B781-4982-69BF-ED432941936F}"/>
              </a:ext>
            </a:extLst>
          </p:cNvPr>
          <p:cNvCxnSpPr>
            <a:cxnSpLocks/>
            <a:stCxn id="11" idx="1"/>
          </p:cNvCxnSpPr>
          <p:nvPr/>
        </p:nvCxnSpPr>
        <p:spPr bwMode="gray">
          <a:xfrm flipH="1">
            <a:off x="4666268" y="4776618"/>
            <a:ext cx="3072663" cy="40479"/>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131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More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252728" y="1477818"/>
            <a:ext cx="9953244" cy="4541242"/>
          </a:xfrm>
        </p:spPr>
        <p:txBody>
          <a:bodyPr>
            <a:normAutofit fontScale="92500" lnSpcReduction="10000"/>
          </a:bodyPr>
          <a:lstStyle/>
          <a:p>
            <a:pPr marL="457200" indent="-457200">
              <a:buFont typeface="+mj-lt"/>
              <a:buAutoNum type="arabicPeriod" startAt="3"/>
            </a:pPr>
            <a:r>
              <a:rPr lang="en-US" sz="2400" dirty="0"/>
              <a:t>After running the agent for </a:t>
            </a:r>
            <a:r>
              <a:rPr lang="en-US" sz="2400" b="1" dirty="0"/>
              <a:t>2</a:t>
            </a:r>
            <a:r>
              <a:rPr lang="en-US" sz="2400" dirty="0"/>
              <a:t> steps, enter the command “</a:t>
            </a:r>
            <a:r>
              <a:rPr lang="en-US" sz="2400" dirty="0">
                <a:latin typeface="Consolas" panose="020B0609020204030204" pitchFamily="49" charset="0"/>
                <a:ea typeface="Menlo" panose="020B0609030804020204" pitchFamily="49" charset="0"/>
                <a:cs typeface="Menlo" panose="020B0609030804020204" pitchFamily="49" charset="0"/>
              </a:rPr>
              <a:t>print &lt;s&gt;</a:t>
            </a:r>
            <a:r>
              <a:rPr lang="en-US" sz="2400" dirty="0"/>
              <a:t>”.  You should see the following:</a:t>
            </a:r>
          </a:p>
          <a:p>
            <a:pPr marL="685800" lvl="1" indent="-457200">
              <a:buFont typeface="+mj-lt"/>
              <a:buAutoNum type="arabicPeriod"/>
            </a:pPr>
            <a:endParaRPr lang="en-US" sz="2400" dirty="0"/>
          </a:p>
          <a:p>
            <a:pPr marL="685800" lvl="1" indent="-457200">
              <a:buFont typeface="+mj-lt"/>
              <a:buAutoNum type="arabicPeriod"/>
            </a:pPr>
            <a:endParaRPr lang="en-US" sz="2400" dirty="0"/>
          </a:p>
          <a:p>
            <a:pPr marL="685800" lvl="1" indent="-457200">
              <a:buFont typeface="+mj-lt"/>
              <a:buAutoNum type="arabicPeriod"/>
            </a:pPr>
            <a:endParaRPr lang="en-US" sz="2400" dirty="0"/>
          </a:p>
          <a:p>
            <a:pPr marL="685800" lvl="1" indent="-457200">
              <a:buFont typeface="+mj-lt"/>
              <a:buAutoNum type="arabicPeriod"/>
            </a:pPr>
            <a:endParaRPr lang="en-US" sz="2400" dirty="0"/>
          </a:p>
          <a:p>
            <a:pPr lvl="1" indent="0">
              <a:buNone/>
            </a:pPr>
            <a:endParaRPr lang="en-US" sz="2400" dirty="0"/>
          </a:p>
          <a:p>
            <a:pPr marL="685800" lvl="1" indent="-457200"/>
            <a:r>
              <a:rPr lang="en-US" sz="2400" dirty="0"/>
              <a:t>The conditions are there, but </a:t>
            </a:r>
            <a:r>
              <a:rPr lang="en-US" sz="2400" u="sng" dirty="0"/>
              <a:t>where is the state name</a:t>
            </a:r>
            <a:r>
              <a:rPr lang="en-US" sz="2400" dirty="0"/>
              <a:t>?? </a:t>
            </a:r>
          </a:p>
          <a:p>
            <a:pPr marL="685800" lvl="1" indent="-457200"/>
            <a:r>
              <a:rPr lang="en-US" sz="2400" dirty="0"/>
              <a:t>No worries! Our rule hasn’t fired yet after 2 steps. </a:t>
            </a:r>
            <a:br>
              <a:rPr lang="en-US" sz="2400" dirty="0"/>
            </a:br>
            <a:r>
              <a:rPr lang="en-US" sz="2400" dirty="0"/>
              <a:t>Soar only just finished making the substate.</a:t>
            </a:r>
          </a:p>
          <a:p>
            <a:pPr marL="914400" lvl="3" indent="-457200"/>
            <a:r>
              <a:rPr lang="en-US" sz="2200" dirty="0"/>
              <a:t>Our tie impasse occurred at the end of a </a:t>
            </a:r>
            <a:r>
              <a:rPr lang="en-US" sz="2200" i="1" dirty="0"/>
              <a:t>Decision Phase</a:t>
            </a:r>
          </a:p>
          <a:p>
            <a:pPr marL="914400" lvl="3" indent="-457200"/>
            <a:r>
              <a:rPr lang="en-US" sz="2200" dirty="0"/>
              <a:t>Our rule won’t fire until the first elaboration cycle of the </a:t>
            </a:r>
            <a:r>
              <a:rPr lang="en-US" sz="2200" i="1" dirty="0"/>
              <a:t>Apply Phase</a:t>
            </a:r>
          </a:p>
          <a:p>
            <a:pPr marL="685800" lvl="1" indent="-457200"/>
            <a:endParaRPr lang="en-US" sz="2400" dirty="0"/>
          </a:p>
        </p:txBody>
      </p:sp>
      <p:pic>
        <p:nvPicPr>
          <p:cNvPr id="13" name="Picture 12">
            <a:extLst>
              <a:ext uri="{FF2B5EF4-FFF2-40B4-BE49-F238E27FC236}">
                <a16:creationId xmlns:a16="http://schemas.microsoft.com/office/drawing/2014/main" id="{69DB195B-22CB-FF3F-0B7E-43A2C0760D9A}"/>
              </a:ext>
            </a:extLst>
          </p:cNvPr>
          <p:cNvPicPr>
            <a:picLocks noChangeAspect="1"/>
          </p:cNvPicPr>
          <p:nvPr/>
        </p:nvPicPr>
        <p:blipFill>
          <a:blip r:embed="rId2"/>
          <a:srcRect/>
          <a:stretch/>
        </p:blipFill>
        <p:spPr>
          <a:xfrm>
            <a:off x="2011766" y="2208299"/>
            <a:ext cx="8435167" cy="1522445"/>
          </a:xfrm>
          <a:prstGeom prst="rect">
            <a:avLst/>
          </a:prstGeom>
          <a:ln>
            <a:solidFill>
              <a:schemeClr val="tx1"/>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1347EA1-1538-1038-86FF-577BFBC5368D}"/>
              </a:ext>
            </a:extLst>
          </p:cNvPr>
          <p:cNvPicPr>
            <a:picLocks noChangeAspect="1"/>
          </p:cNvPicPr>
          <p:nvPr/>
        </p:nvPicPr>
        <p:blipFill rotWithShape="1">
          <a:blip r:embed="rId3"/>
          <a:srcRect t="2580"/>
          <a:stretch/>
        </p:blipFill>
        <p:spPr>
          <a:xfrm>
            <a:off x="9663431" y="4003448"/>
            <a:ext cx="2222500" cy="915554"/>
          </a:xfrm>
          <a:prstGeom prst="rect">
            <a:avLst/>
          </a:prstGeom>
          <a:ln>
            <a:solidFill>
              <a:schemeClr val="accent1"/>
            </a:solidFill>
          </a:ln>
        </p:spPr>
      </p:pic>
      <p:cxnSp>
        <p:nvCxnSpPr>
          <p:cNvPr id="7" name="Elbow Connector 6">
            <a:extLst>
              <a:ext uri="{FF2B5EF4-FFF2-40B4-BE49-F238E27FC236}">
                <a16:creationId xmlns:a16="http://schemas.microsoft.com/office/drawing/2014/main" id="{50B64658-6C2B-3E89-B6BF-044E91C0C543}"/>
              </a:ext>
            </a:extLst>
          </p:cNvPr>
          <p:cNvCxnSpPr>
            <a:cxnSpLocks/>
          </p:cNvCxnSpPr>
          <p:nvPr/>
        </p:nvCxnSpPr>
        <p:spPr bwMode="gray">
          <a:xfrm flipV="1">
            <a:off x="7590503" y="4455564"/>
            <a:ext cx="1905074" cy="463438"/>
          </a:xfrm>
          <a:prstGeom prst="bentConnector3">
            <a:avLst>
              <a:gd name="adj1" fmla="val 65483"/>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532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More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252728" y="1127463"/>
            <a:ext cx="9953244" cy="5005481"/>
          </a:xfrm>
        </p:spPr>
        <p:txBody>
          <a:bodyPr>
            <a:normAutofit fontScale="92500" lnSpcReduction="10000"/>
          </a:bodyPr>
          <a:lstStyle/>
          <a:p>
            <a:pPr marL="457200" indent="-457200">
              <a:buFont typeface="+mj-lt"/>
              <a:buAutoNum type="arabicPeriod" startAt="4"/>
            </a:pPr>
            <a:r>
              <a:rPr lang="en-US" sz="2400" dirty="0"/>
              <a:t>Enter the command “</a:t>
            </a:r>
            <a:r>
              <a:rPr lang="en-US" sz="2400" dirty="0">
                <a:latin typeface="Consolas" panose="020B0609020204030204" pitchFamily="49" charset="0"/>
                <a:ea typeface="Menlo" panose="020B0609030804020204" pitchFamily="49" charset="0"/>
                <a:cs typeface="Menlo" panose="020B0609030804020204" pitchFamily="49" charset="0"/>
              </a:rPr>
              <a:t>matches</a:t>
            </a:r>
            <a:r>
              <a:rPr lang="en-US" sz="2400" dirty="0"/>
              <a:t>” to see what rules match and are now </a:t>
            </a:r>
            <a:r>
              <a:rPr lang="en-US" sz="2400" i="1" dirty="0"/>
              <a:t>about to </a:t>
            </a:r>
            <a:r>
              <a:rPr lang="en-US" sz="2400" dirty="0"/>
              <a:t>fire. You should see the following:</a:t>
            </a:r>
          </a:p>
          <a:p>
            <a:pPr lvl="1" indent="0">
              <a:buNone/>
            </a:pPr>
            <a:endParaRPr lang="en-US" sz="2400" dirty="0"/>
          </a:p>
          <a:p>
            <a:pPr lvl="1" indent="0">
              <a:buNone/>
            </a:pPr>
            <a:endParaRPr lang="en-US" sz="2400" dirty="0"/>
          </a:p>
          <a:p>
            <a:pPr marL="685800" lvl="1" indent="-457200"/>
            <a:r>
              <a:rPr lang="en-US" sz="2400" dirty="0"/>
              <a:t>If there are no bugs, your rule name should appear</a:t>
            </a:r>
          </a:p>
          <a:p>
            <a:pPr marL="685800" lvl="1" indent="-457200"/>
            <a:r>
              <a:rPr lang="en-US" sz="2400" dirty="0"/>
              <a:t>It shows which state the rule will fire in: </a:t>
            </a:r>
            <a:r>
              <a:rPr lang="en-US" sz="2400" dirty="0">
                <a:latin typeface="Consolas" panose="020B0609020204030204" pitchFamily="49" charset="0"/>
                <a:ea typeface="Menlo" panose="020B0609030804020204" pitchFamily="49" charset="0"/>
                <a:cs typeface="Menlo" panose="020B0609030804020204" pitchFamily="49" charset="0"/>
              </a:rPr>
              <a:t>[S2]</a:t>
            </a:r>
          </a:p>
          <a:p>
            <a:pPr marL="457200" indent="-457200">
              <a:buFont typeface="+mj-lt"/>
              <a:buAutoNum type="arabicPeriod" startAt="4"/>
            </a:pPr>
            <a:r>
              <a:rPr lang="en-US" sz="2400" dirty="0"/>
              <a:t>To run for only one rule-firing cycle (an elaboration cycle) without proceeding for a full decision cycle, enter the command “</a:t>
            </a:r>
            <a:r>
              <a:rPr lang="en-US" sz="2400" dirty="0">
                <a:latin typeface="Consolas" panose="020B0609020204030204" pitchFamily="49" charset="0"/>
                <a:ea typeface="Menlo" panose="020B0609030804020204" pitchFamily="49" charset="0"/>
                <a:cs typeface="Menlo" panose="020B0609030804020204" pitchFamily="49" charset="0"/>
              </a:rPr>
              <a:t>run --elaboration</a:t>
            </a:r>
            <a:r>
              <a:rPr lang="en-US" sz="2400" dirty="0"/>
              <a:t>” </a:t>
            </a:r>
            <a:br>
              <a:rPr lang="en-US" sz="2400" dirty="0"/>
            </a:br>
            <a:r>
              <a:rPr lang="en-US" sz="2400" dirty="0"/>
              <a:t>(or just the command “</a:t>
            </a:r>
            <a:r>
              <a:rPr lang="en-US" sz="2400" dirty="0">
                <a:latin typeface="Consolas" panose="020B0609020204030204" pitchFamily="49" charset="0"/>
                <a:ea typeface="Menlo" panose="020B0609030804020204" pitchFamily="49" charset="0"/>
                <a:cs typeface="Menlo" panose="020B0609030804020204" pitchFamily="49" charset="0"/>
              </a:rPr>
              <a:t>e</a:t>
            </a:r>
            <a:r>
              <a:rPr lang="en-US" sz="2400" dirty="0"/>
              <a:t>” for short). </a:t>
            </a:r>
          </a:p>
          <a:p>
            <a:pPr marL="685800" lvl="1" indent="-457200"/>
            <a:r>
              <a:rPr lang="en-US" sz="2400" dirty="0"/>
              <a:t>Your rule should then fire, so that you should see the following:</a:t>
            </a:r>
          </a:p>
          <a:p>
            <a:pPr marL="457200" indent="-457200">
              <a:buFont typeface="+mj-lt"/>
              <a:buAutoNum type="arabicPeriod" startAt="4"/>
            </a:pPr>
            <a:endParaRPr lang="en-US" sz="2400" dirty="0"/>
          </a:p>
          <a:p>
            <a:pPr marL="457200" indent="-457200">
              <a:buFont typeface="+mj-lt"/>
              <a:buAutoNum type="arabicPeriod" startAt="4"/>
            </a:pPr>
            <a:endParaRPr lang="en-US" sz="2400" dirty="0"/>
          </a:p>
          <a:p>
            <a:pPr marL="457200" indent="-457200">
              <a:buFont typeface="+mj-lt"/>
              <a:buAutoNum type="arabicPeriod" startAt="4"/>
            </a:pPr>
            <a:endParaRPr lang="en-US" sz="2400" dirty="0"/>
          </a:p>
          <a:p>
            <a:pPr marL="457200" indent="-457200">
              <a:buFont typeface="+mj-lt"/>
              <a:buAutoNum type="arabicPeriod" startAt="4"/>
            </a:pPr>
            <a:r>
              <a:rPr lang="en-US" sz="2400" dirty="0"/>
              <a:t>Proceed to the next slide when you are done.</a:t>
            </a:r>
          </a:p>
        </p:txBody>
      </p:sp>
      <p:pic>
        <p:nvPicPr>
          <p:cNvPr id="4" name="Picture 3">
            <a:extLst>
              <a:ext uri="{FF2B5EF4-FFF2-40B4-BE49-F238E27FC236}">
                <a16:creationId xmlns:a16="http://schemas.microsoft.com/office/drawing/2014/main" id="{1844E4CB-98B1-FB26-B000-CCD730C4C81A}"/>
              </a:ext>
            </a:extLst>
          </p:cNvPr>
          <p:cNvPicPr>
            <a:picLocks noChangeAspect="1"/>
          </p:cNvPicPr>
          <p:nvPr/>
        </p:nvPicPr>
        <p:blipFill rotWithShape="1">
          <a:blip r:embed="rId2"/>
          <a:srcRect b="24008"/>
          <a:stretch/>
        </p:blipFill>
        <p:spPr>
          <a:xfrm>
            <a:off x="6628425" y="1491845"/>
            <a:ext cx="4480733" cy="949697"/>
          </a:xfrm>
          <a:prstGeom prst="rect">
            <a:avLst/>
          </a:prstGeom>
          <a:ln>
            <a:solidFill>
              <a:schemeClr val="tx1"/>
            </a:solid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3054C9AE-007B-9F47-BB38-503306D04ED0}"/>
              </a:ext>
            </a:extLst>
          </p:cNvPr>
          <p:cNvCxnSpPr>
            <a:cxnSpLocks/>
          </p:cNvCxnSpPr>
          <p:nvPr/>
        </p:nvCxnSpPr>
        <p:spPr bwMode="gray">
          <a:xfrm flipV="1">
            <a:off x="8371643" y="2522067"/>
            <a:ext cx="348151" cy="219508"/>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6902C38-B200-89BD-BFC7-7677D4934287}"/>
              </a:ext>
            </a:extLst>
          </p:cNvPr>
          <p:cNvPicPr>
            <a:picLocks noChangeAspect="1"/>
          </p:cNvPicPr>
          <p:nvPr/>
        </p:nvPicPr>
        <p:blipFill>
          <a:blip r:embed="rId3"/>
          <a:srcRect/>
          <a:stretch/>
        </p:blipFill>
        <p:spPr>
          <a:xfrm>
            <a:off x="2326866" y="4763600"/>
            <a:ext cx="7690666" cy="720541"/>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9947BDC1-7A8D-0646-E119-DE7E924305D3}"/>
              </a:ext>
            </a:extLst>
          </p:cNvPr>
          <p:cNvSpPr/>
          <p:nvPr/>
        </p:nvSpPr>
        <p:spPr bwMode="gray">
          <a:xfrm>
            <a:off x="2291358" y="5063633"/>
            <a:ext cx="7726174" cy="393873"/>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9" name="Straight Connector 8">
            <a:extLst>
              <a:ext uri="{FF2B5EF4-FFF2-40B4-BE49-F238E27FC236}">
                <a16:creationId xmlns:a16="http://schemas.microsoft.com/office/drawing/2014/main" id="{EA118BF8-B28D-D45F-421C-A275F14F9267}"/>
              </a:ext>
            </a:extLst>
          </p:cNvPr>
          <p:cNvCxnSpPr>
            <a:cxnSpLocks/>
          </p:cNvCxnSpPr>
          <p:nvPr/>
        </p:nvCxnSpPr>
        <p:spPr bwMode="gray">
          <a:xfrm flipV="1">
            <a:off x="7688062" y="2300748"/>
            <a:ext cx="2911112" cy="801123"/>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1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CF16-FAA4-1B73-D977-47938E946BEE}"/>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E649549C-8076-74D5-E957-986B83EEEF32}"/>
              </a:ext>
            </a:extLst>
          </p:cNvPr>
          <p:cNvSpPr>
            <a:spLocks noGrp="1"/>
          </p:cNvSpPr>
          <p:nvPr>
            <p:ph idx="1"/>
          </p:nvPr>
        </p:nvSpPr>
        <p:spPr>
          <a:xfrm>
            <a:off x="1524000" y="1557210"/>
            <a:ext cx="9144000" cy="3918679"/>
          </a:xfrm>
        </p:spPr>
        <p:txBody>
          <a:bodyPr>
            <a:normAutofit/>
          </a:bodyPr>
          <a:lstStyle/>
          <a:p>
            <a:r>
              <a:rPr lang="en-US" sz="2400" dirty="0"/>
              <a:t>For this project, agent output should be the same as for Project 05, </a:t>
            </a:r>
          </a:p>
          <a:p>
            <a:pPr marL="342900" indent="-342900">
              <a:buFont typeface="Arial" panose="020B0604020202020204" pitchFamily="34" charset="0"/>
              <a:buChar char="•"/>
            </a:pPr>
            <a:r>
              <a:rPr lang="en-US" sz="2400" dirty="0"/>
              <a:t>The agent should select suppliers in order of their total-score.</a:t>
            </a:r>
          </a:p>
          <a:p>
            <a:r>
              <a:rPr lang="en-US" sz="2400" dirty="0"/>
              <a:t>But the agent should use a </a:t>
            </a:r>
            <a:r>
              <a:rPr lang="en-US" sz="2400" i="1" dirty="0"/>
              <a:t>substate</a:t>
            </a:r>
            <a:r>
              <a:rPr lang="en-US" sz="2400" dirty="0"/>
              <a:t> to create its preferences.</a:t>
            </a:r>
          </a:p>
          <a:p>
            <a:pPr marL="342900" indent="-342900">
              <a:buFont typeface="Arial" panose="020B0604020202020204" pitchFamily="34" charset="0"/>
              <a:buChar char="•"/>
            </a:pPr>
            <a:r>
              <a:rPr lang="en-US" sz="2400" dirty="0"/>
              <a:t>Since our output is the same as before, the preference logic will also be the same.</a:t>
            </a:r>
          </a:p>
          <a:p>
            <a:r>
              <a:rPr lang="en-US" sz="2400" dirty="0"/>
              <a:t>Our goal here is simply to reimplement our code using a substate.</a:t>
            </a:r>
          </a:p>
          <a:p>
            <a:pPr marL="342900" indent="-342900">
              <a:buFont typeface="Arial" panose="020B0604020202020204" pitchFamily="34" charset="0"/>
              <a:buChar char="•"/>
            </a:pPr>
            <a:r>
              <a:rPr lang="en-US" sz="2400" dirty="0"/>
              <a:t>This will let us use more complex logic in future projects!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159797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30BDC-DBD4-D0CC-8B8A-9E3DA959F478}"/>
              </a:ext>
            </a:extLst>
          </p:cNvPr>
          <p:cNvSpPr>
            <a:spLocks noGrp="1"/>
          </p:cNvSpPr>
          <p:nvPr>
            <p:ph type="title"/>
          </p:nvPr>
        </p:nvSpPr>
        <p:spPr>
          <a:xfrm>
            <a:off x="1752600" y="3143604"/>
            <a:ext cx="8686800" cy="830997"/>
          </a:xfrm>
        </p:spPr>
        <p:txBody>
          <a:bodyPr/>
          <a:lstStyle/>
          <a:p>
            <a:r>
              <a:rPr lang="en-US" sz="6000" dirty="0"/>
              <a:t>Solving Impasses</a:t>
            </a:r>
          </a:p>
        </p:txBody>
      </p:sp>
      <p:sp>
        <p:nvSpPr>
          <p:cNvPr id="5" name="Text Placeholder 4">
            <a:extLst>
              <a:ext uri="{FF2B5EF4-FFF2-40B4-BE49-F238E27FC236}">
                <a16:creationId xmlns:a16="http://schemas.microsoft.com/office/drawing/2014/main" id="{9721136E-A348-1A98-F654-8F8F8615176B}"/>
              </a:ext>
            </a:extLst>
          </p:cNvPr>
          <p:cNvSpPr>
            <a:spLocks noGrp="1"/>
          </p:cNvSpPr>
          <p:nvPr>
            <p:ph type="body" idx="1"/>
          </p:nvPr>
        </p:nvSpPr>
        <p:spPr/>
        <p:txBody>
          <a:bodyPr/>
          <a:lstStyle/>
          <a:p>
            <a:r>
              <a:rPr lang="en-US" dirty="0"/>
              <a:t>In Substate Processing</a:t>
            </a:r>
          </a:p>
        </p:txBody>
      </p:sp>
    </p:spTree>
    <p:extLst>
      <p:ext uri="{BB962C8B-B14F-4D97-AF65-F5344CB8AC3E}">
        <p14:creationId xmlns:p14="http://schemas.microsoft.com/office/powerpoint/2010/main" val="466349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63952-ED24-7B46-E654-A27F8BB442CD}"/>
              </a:ext>
            </a:extLst>
          </p:cNvPr>
          <p:cNvSpPr>
            <a:spLocks noGrp="1"/>
          </p:cNvSpPr>
          <p:nvPr>
            <p:ph type="title"/>
          </p:nvPr>
        </p:nvSpPr>
        <p:spPr/>
        <p:txBody>
          <a:bodyPr/>
          <a:lstStyle/>
          <a:p>
            <a:r>
              <a:rPr lang="en-US" dirty="0"/>
              <a:t>Using Our Substate</a:t>
            </a:r>
          </a:p>
        </p:txBody>
      </p:sp>
      <p:sp>
        <p:nvSpPr>
          <p:cNvPr id="2" name="Content Placeholder 1">
            <a:extLst>
              <a:ext uri="{FF2B5EF4-FFF2-40B4-BE49-F238E27FC236}">
                <a16:creationId xmlns:a16="http://schemas.microsoft.com/office/drawing/2014/main" id="{DCA56C92-B384-1D2B-3F1D-0205137407BC}"/>
              </a:ext>
            </a:extLst>
          </p:cNvPr>
          <p:cNvSpPr>
            <a:spLocks noGrp="1"/>
          </p:cNvSpPr>
          <p:nvPr>
            <p:ph idx="1"/>
          </p:nvPr>
        </p:nvSpPr>
        <p:spPr/>
        <p:txBody>
          <a:bodyPr/>
          <a:lstStyle/>
          <a:p>
            <a:r>
              <a:rPr lang="en-US" dirty="0"/>
              <a:t>We have a named substate for solving the </a:t>
            </a:r>
            <a:r>
              <a:rPr lang="en-US" i="1" dirty="0"/>
              <a:t>tie impasse</a:t>
            </a:r>
            <a:r>
              <a:rPr lang="en-US" dirty="0"/>
              <a:t>.</a:t>
            </a:r>
          </a:p>
          <a:p>
            <a:pPr marL="285750" indent="-285750">
              <a:buFont typeface="Arial" panose="020B0604020202020204" pitchFamily="34" charset="0"/>
              <a:buChar char="•"/>
            </a:pPr>
            <a:r>
              <a:rPr lang="en-US" dirty="0"/>
              <a:t>We can now use it to propose and apply operators that solve the tie.</a:t>
            </a:r>
          </a:p>
          <a:p>
            <a:endParaRPr lang="en-US" dirty="0"/>
          </a:p>
          <a:p>
            <a:r>
              <a:rPr lang="en-US" dirty="0"/>
              <a:t>We need two more rules, which will fire in our substate to do the following:</a:t>
            </a:r>
          </a:p>
          <a:p>
            <a:pPr marL="342900" indent="-342900">
              <a:buAutoNum type="arabicPeriod"/>
            </a:pPr>
            <a:r>
              <a:rPr lang="en-US" b="1" dirty="0"/>
              <a:t>Propose</a:t>
            </a:r>
            <a:r>
              <a:rPr lang="en-US" dirty="0"/>
              <a:t> an operator to break the tie</a:t>
            </a:r>
          </a:p>
          <a:p>
            <a:pPr marL="571500" lvl="1" indent="-342900"/>
            <a:r>
              <a:rPr lang="en-US" dirty="0"/>
              <a:t>Propose if the state is named “</a:t>
            </a:r>
            <a:r>
              <a:rPr lang="en-US" dirty="0" err="1"/>
              <a:t>suppliersort</a:t>
            </a:r>
            <a:r>
              <a:rPr lang="en-US" dirty="0"/>
              <a:t>-tie”</a:t>
            </a:r>
          </a:p>
          <a:p>
            <a:pPr marL="342900" indent="-342900">
              <a:buAutoNum type="arabicPeriod"/>
            </a:pPr>
            <a:r>
              <a:rPr lang="en-US" b="1" dirty="0"/>
              <a:t>Apply</a:t>
            </a:r>
            <a:r>
              <a:rPr lang="en-US" dirty="0"/>
              <a:t> the operator to break the tie</a:t>
            </a:r>
          </a:p>
          <a:p>
            <a:pPr marL="571500" lvl="1" indent="-342900"/>
            <a:r>
              <a:rPr lang="en-US" dirty="0"/>
              <a:t>Create preferences among all tied items based on their total-score.</a:t>
            </a:r>
          </a:p>
          <a:p>
            <a:endParaRPr lang="en-US" dirty="0"/>
          </a:p>
        </p:txBody>
      </p:sp>
    </p:spTree>
    <p:extLst>
      <p:ext uri="{BB962C8B-B14F-4D97-AF65-F5344CB8AC3E}">
        <p14:creationId xmlns:p14="http://schemas.microsoft.com/office/powerpoint/2010/main" val="2723936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93FAF-0357-6DCF-20E4-426097EE53BF}"/>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7242F195-F906-B8A2-90BC-69E4D3456213}"/>
              </a:ext>
            </a:extLst>
          </p:cNvPr>
          <p:cNvSpPr>
            <a:spLocks noGrp="1"/>
          </p:cNvSpPr>
          <p:nvPr>
            <p:ph idx="1"/>
          </p:nvPr>
        </p:nvSpPr>
        <p:spPr/>
        <p:txBody>
          <a:bodyPr>
            <a:normAutofit/>
          </a:bodyPr>
          <a:lstStyle/>
          <a:p>
            <a:pPr marL="342900" indent="-342900">
              <a:buFont typeface="Arial" panose="020B0604020202020204" pitchFamily="34" charset="0"/>
              <a:buAutoNum type="arabicPeriod"/>
            </a:pPr>
            <a:r>
              <a:rPr lang="en-US" dirty="0">
                <a:ea typeface="Menlo" panose="020B0609030804020204" pitchFamily="49" charset="0"/>
                <a:cs typeface="Menlo" panose="020B0609030804020204" pitchFamily="49" charset="0"/>
              </a:rPr>
              <a:t>In your </a:t>
            </a:r>
            <a:r>
              <a:rPr lang="en-US" dirty="0" err="1">
                <a:latin typeface="Consolas" panose="020B0609020204030204" pitchFamily="49" charset="0"/>
                <a:ea typeface="Menlo" panose="020B0609030804020204" pitchFamily="49" charset="0"/>
                <a:cs typeface="Menlo" panose="020B0609030804020204" pitchFamily="49" charset="0"/>
              </a:rPr>
              <a:t>agent_starter.soar</a:t>
            </a:r>
            <a:r>
              <a:rPr lang="en-US" dirty="0"/>
              <a:t> file, find the commented instructions that are underneath the “</a:t>
            </a:r>
            <a:r>
              <a:rPr lang="en-US" dirty="0">
                <a:latin typeface="Consolas" panose="020B0609020204030204" pitchFamily="49" charset="0"/>
              </a:rPr>
              <a:t>## OPERATOR: break-</a:t>
            </a:r>
            <a:r>
              <a:rPr lang="en-US" dirty="0" err="1">
                <a:latin typeface="Consolas" panose="020B0609020204030204" pitchFamily="49" charset="0"/>
              </a:rPr>
              <a:t>attr</a:t>
            </a:r>
            <a:r>
              <a:rPr lang="en-US" dirty="0">
                <a:latin typeface="Consolas" panose="020B0609020204030204" pitchFamily="49" charset="0"/>
              </a:rPr>
              <a:t>-tie</a:t>
            </a:r>
            <a:r>
              <a:rPr lang="en-US" dirty="0"/>
              <a:t>” comment header </a:t>
            </a:r>
          </a:p>
          <a:p>
            <a:pPr marL="342900" indent="-342900">
              <a:buFont typeface="Arial" panose="020B0604020202020204" pitchFamily="34" charset="0"/>
              <a:buAutoNum type="arabicPeriod"/>
            </a:pPr>
            <a:r>
              <a:rPr lang="en-US" dirty="0"/>
              <a:t>Write a proposal rule here named </a:t>
            </a:r>
            <a:r>
              <a:rPr lang="en-US" b="1" dirty="0">
                <a:effectLst/>
                <a:latin typeface="Consolas" panose="020B0609020204030204" pitchFamily="49" charset="0"/>
              </a:rPr>
              <a:t>propose*</a:t>
            </a:r>
            <a:r>
              <a:rPr lang="en-US" b="1" dirty="0" err="1">
                <a:latin typeface="Consolas" panose="020B0609020204030204" pitchFamily="49" charset="0"/>
              </a:rPr>
              <a:t>suppliersort</a:t>
            </a:r>
            <a:r>
              <a:rPr lang="en-US" b="1" dirty="0">
                <a:effectLst/>
                <a:latin typeface="Consolas" panose="020B0609020204030204" pitchFamily="49" charset="0"/>
              </a:rPr>
              <a:t>-tie*break-</a:t>
            </a:r>
            <a:r>
              <a:rPr lang="en-US" b="1" dirty="0" err="1">
                <a:effectLst/>
                <a:latin typeface="Consolas" panose="020B0609020204030204" pitchFamily="49" charset="0"/>
              </a:rPr>
              <a:t>attr</a:t>
            </a:r>
            <a:r>
              <a:rPr lang="en-US" b="1" dirty="0">
                <a:effectLst/>
                <a:latin typeface="Consolas" panose="020B0609020204030204" pitchFamily="49" charset="0"/>
              </a:rPr>
              <a:t>-tie</a:t>
            </a:r>
            <a:r>
              <a:rPr lang="en-US" b="1" dirty="0">
                <a:effectLst/>
              </a:rPr>
              <a:t> </a:t>
            </a:r>
            <a:br>
              <a:rPr lang="en-US" b="1" dirty="0">
                <a:effectLst/>
              </a:rPr>
            </a:br>
            <a:r>
              <a:rPr lang="en-US" b="0" dirty="0">
                <a:effectLst/>
              </a:rPr>
              <a:t>that does the following:</a:t>
            </a:r>
          </a:p>
          <a:p>
            <a:pPr marL="571500" lvl="1" indent="-342900"/>
            <a:r>
              <a:rPr lang="en-US" b="0" dirty="0">
                <a:effectLst/>
              </a:rPr>
              <a:t>On its LHS: Tests that the state is named “</a:t>
            </a:r>
            <a:r>
              <a:rPr lang="en-US" b="0" dirty="0" err="1">
                <a:effectLst/>
              </a:rPr>
              <a:t>suppliersort</a:t>
            </a:r>
            <a:r>
              <a:rPr lang="en-US" b="0" dirty="0">
                <a:effectLst/>
              </a:rPr>
              <a:t>-tie”.</a:t>
            </a:r>
          </a:p>
          <a:p>
            <a:pPr marL="571500" lvl="1" indent="-342900"/>
            <a:r>
              <a:rPr lang="en-US" dirty="0"/>
              <a:t>On its RHS: Proposes an operator named “break-</a:t>
            </a:r>
            <a:r>
              <a:rPr lang="en-US" dirty="0" err="1"/>
              <a:t>attr</a:t>
            </a:r>
            <a:r>
              <a:rPr lang="en-US" dirty="0"/>
              <a:t>-tie”.</a:t>
            </a:r>
          </a:p>
          <a:p>
            <a:pPr marL="800100" lvl="3" indent="-342900"/>
            <a:r>
              <a:rPr lang="en-US" dirty="0"/>
              <a:t>Give it only </a:t>
            </a:r>
            <a:r>
              <a:rPr lang="en-US" i="1" dirty="0"/>
              <a:t>acceptable</a:t>
            </a:r>
            <a:r>
              <a:rPr lang="en-US" dirty="0"/>
              <a:t> (+) preference.</a:t>
            </a:r>
          </a:p>
          <a:p>
            <a:pPr marL="571500" lvl="1" indent="-342900"/>
            <a:r>
              <a:rPr lang="en-US" dirty="0"/>
              <a:t>You can use the </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proposal rule as a reference for overall rule structure.</a:t>
            </a:r>
            <a:endParaRPr lang="en-US" b="0" dirty="0">
              <a:effectLst/>
            </a:endParaRPr>
          </a:p>
          <a:p>
            <a:pPr marL="342900" indent="-342900">
              <a:buAutoNum type="arabicPeriod"/>
            </a:pPr>
            <a:r>
              <a:rPr lang="en-US" dirty="0"/>
              <a:t>Proceed to the next slide when you are ready to test your rule.</a:t>
            </a:r>
          </a:p>
        </p:txBody>
      </p:sp>
    </p:spTree>
    <p:extLst>
      <p:ext uri="{BB962C8B-B14F-4D97-AF65-F5344CB8AC3E}">
        <p14:creationId xmlns:p14="http://schemas.microsoft.com/office/powerpoint/2010/main" val="83376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898BF-D4AA-6677-B464-FD2AEB5C87D0}"/>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810A9B59-2499-14BB-1831-3ED56F400773}"/>
              </a:ext>
            </a:extLst>
          </p:cNvPr>
          <p:cNvSpPr>
            <a:spLocks noGrp="1"/>
          </p:cNvSpPr>
          <p:nvPr>
            <p:ph idx="1"/>
          </p:nvPr>
        </p:nvSpPr>
        <p:spPr/>
        <p:txBody>
          <a:bodyPr/>
          <a:lstStyle/>
          <a:p>
            <a:pPr marL="342900" indent="-342900">
              <a:buFont typeface="+mj-lt"/>
              <a:buAutoNum type="arabicPeriod" startAt="4"/>
            </a:pPr>
            <a:r>
              <a:rPr lang="en-US" dirty="0"/>
              <a:t>Run your agent for 3 steps. You should see the following:</a:t>
            </a:r>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r>
              <a:rPr lang="en-US" dirty="0"/>
              <a:t>If so, proceed to the next slide!</a:t>
            </a:r>
          </a:p>
          <a:p>
            <a:pPr marL="571500" lvl="1" indent="-342900"/>
            <a:r>
              <a:rPr lang="en-US" dirty="0"/>
              <a:t>If you are stuck, compare with the </a:t>
            </a:r>
            <a:r>
              <a:rPr lang="en-US" dirty="0" err="1">
                <a:latin typeface="Consolas" panose="020B0609020204030204" pitchFamily="49" charset="0"/>
                <a:ea typeface="Menlo" panose="020B0609030804020204" pitchFamily="49" charset="0"/>
                <a:cs typeface="Menlo" panose="020B0609030804020204" pitchFamily="49" charset="0"/>
              </a:rPr>
              <a:t>instructor_solution.soar</a:t>
            </a:r>
            <a:r>
              <a:rPr lang="en-US" dirty="0"/>
              <a:t> code</a:t>
            </a:r>
          </a:p>
        </p:txBody>
      </p:sp>
      <p:pic>
        <p:nvPicPr>
          <p:cNvPr id="4" name="Picture 3">
            <a:extLst>
              <a:ext uri="{FF2B5EF4-FFF2-40B4-BE49-F238E27FC236}">
                <a16:creationId xmlns:a16="http://schemas.microsoft.com/office/drawing/2014/main" id="{C9AAE461-40F1-185D-3AF9-55F46F7B90C5}"/>
              </a:ext>
            </a:extLst>
          </p:cNvPr>
          <p:cNvPicPr>
            <a:picLocks noChangeAspect="1"/>
          </p:cNvPicPr>
          <p:nvPr/>
        </p:nvPicPr>
        <p:blipFill>
          <a:blip r:embed="rId3"/>
          <a:srcRect/>
          <a:stretch/>
        </p:blipFill>
        <p:spPr>
          <a:xfrm>
            <a:off x="2431119" y="1999211"/>
            <a:ext cx="7329762" cy="1695796"/>
          </a:xfrm>
          <a:prstGeom prst="rect">
            <a:avLst/>
          </a:prstGeom>
          <a:ln>
            <a:solidFill>
              <a:schemeClr val="accent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F580546C-0510-2543-8000-822A0BD1BEE9}"/>
              </a:ext>
            </a:extLst>
          </p:cNvPr>
          <p:cNvSpPr/>
          <p:nvPr/>
        </p:nvSpPr>
        <p:spPr bwMode="gray">
          <a:xfrm>
            <a:off x="5098092" y="3277145"/>
            <a:ext cx="2528194" cy="36027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028944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4C5C2-5E83-A3FE-AAC9-5A9EFE9E3593}"/>
              </a:ext>
            </a:extLst>
          </p:cNvPr>
          <p:cNvSpPr>
            <a:spLocks noGrp="1"/>
          </p:cNvSpPr>
          <p:nvPr>
            <p:ph type="title"/>
          </p:nvPr>
        </p:nvSpPr>
        <p:spPr/>
        <p:txBody>
          <a:bodyPr/>
          <a:lstStyle/>
          <a:p>
            <a:r>
              <a:rPr lang="en-US" dirty="0"/>
              <a:t>Inspecting the State Stack</a:t>
            </a:r>
          </a:p>
        </p:txBody>
      </p:sp>
      <p:sp>
        <p:nvSpPr>
          <p:cNvPr id="2" name="Content Placeholder 1">
            <a:extLst>
              <a:ext uri="{FF2B5EF4-FFF2-40B4-BE49-F238E27FC236}">
                <a16:creationId xmlns:a16="http://schemas.microsoft.com/office/drawing/2014/main" id="{CEF78332-1031-0B61-30A2-700F6480B486}"/>
              </a:ext>
            </a:extLst>
          </p:cNvPr>
          <p:cNvSpPr>
            <a:spLocks noGrp="1"/>
          </p:cNvSpPr>
          <p:nvPr>
            <p:ph idx="1"/>
          </p:nvPr>
        </p:nvSpPr>
        <p:spPr>
          <a:xfrm>
            <a:off x="1524000" y="1557210"/>
            <a:ext cx="9144000" cy="1472317"/>
          </a:xfrm>
        </p:spPr>
        <p:txBody>
          <a:bodyPr>
            <a:normAutofit lnSpcReduction="10000"/>
          </a:bodyPr>
          <a:lstStyle/>
          <a:p>
            <a:r>
              <a:rPr lang="en-US" dirty="0"/>
              <a:t>You now have an operator selected in a substate (</a:t>
            </a:r>
            <a:r>
              <a:rPr lang="en-US" dirty="0">
                <a:latin typeface="Consolas" panose="020B0609020204030204" pitchFamily="49" charset="0"/>
                <a:ea typeface="Menlo" panose="020B0609030804020204" pitchFamily="49" charset="0"/>
                <a:cs typeface="Menlo" panose="020B0609030804020204" pitchFamily="49" charset="0"/>
              </a:rPr>
              <a:t>S2</a:t>
            </a:r>
            <a:r>
              <a:rPr lang="en-US" dirty="0"/>
              <a:t>) after having used an operator in the </a:t>
            </a:r>
            <a:r>
              <a:rPr lang="en-US" dirty="0" err="1"/>
              <a:t>topstate</a:t>
            </a:r>
            <a:r>
              <a:rPr lang="en-US" dirty="0"/>
              <a:t> (</a:t>
            </a:r>
            <a:r>
              <a:rPr lang="en-US" dirty="0">
                <a:latin typeface="Consolas" panose="020B0609020204030204" pitchFamily="49" charset="0"/>
                <a:ea typeface="Menlo" panose="020B0609030804020204" pitchFamily="49" charset="0"/>
                <a:cs typeface="Menlo" panose="020B0609030804020204" pitchFamily="49" charset="0"/>
              </a:rPr>
              <a:t>S1</a:t>
            </a:r>
            <a:r>
              <a:rPr lang="en-US" dirty="0"/>
              <a:t>). Well done!</a:t>
            </a:r>
          </a:p>
          <a:p>
            <a:r>
              <a:rPr lang="en-US" dirty="0"/>
              <a:t>At any time, you can use the command “</a:t>
            </a:r>
            <a:r>
              <a:rPr lang="en-US" dirty="0">
                <a:latin typeface="Consolas" panose="020B0609020204030204" pitchFamily="49" charset="0"/>
                <a:ea typeface="Menlo" panose="020B0609030804020204" pitchFamily="49" charset="0"/>
                <a:cs typeface="Menlo" panose="020B0609030804020204" pitchFamily="49" charset="0"/>
              </a:rPr>
              <a:t>print --stack</a:t>
            </a:r>
            <a:r>
              <a:rPr lang="en-US" dirty="0"/>
              <a:t>” to see the stack of states and the operators currently selected in each.</a:t>
            </a:r>
          </a:p>
          <a:p>
            <a:pPr marL="285750" indent="-285750">
              <a:buFont typeface="Arial" panose="020B0604020202020204" pitchFamily="34" charset="0"/>
              <a:buChar char="•"/>
            </a:pPr>
            <a:r>
              <a:rPr lang="en-US" dirty="0"/>
              <a:t>This command is automatically entered into a debugger pane for easy reference:</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59C90B8-CB96-4CA1-0947-26C96E890CD6}"/>
              </a:ext>
            </a:extLst>
          </p:cNvPr>
          <p:cNvPicPr>
            <a:picLocks noChangeAspect="1"/>
          </p:cNvPicPr>
          <p:nvPr/>
        </p:nvPicPr>
        <p:blipFill>
          <a:blip r:embed="rId2"/>
          <a:stretch>
            <a:fillRect/>
          </a:stretch>
        </p:blipFill>
        <p:spPr>
          <a:xfrm>
            <a:off x="3973946" y="2949922"/>
            <a:ext cx="7772400" cy="3889606"/>
          </a:xfrm>
          <a:prstGeom prst="rect">
            <a:avLst/>
          </a:prstGeom>
        </p:spPr>
      </p:pic>
      <p:sp>
        <p:nvSpPr>
          <p:cNvPr id="6" name="Rectangle 5">
            <a:extLst>
              <a:ext uri="{FF2B5EF4-FFF2-40B4-BE49-F238E27FC236}">
                <a16:creationId xmlns:a16="http://schemas.microsoft.com/office/drawing/2014/main" id="{F8C3B758-ACEC-7F25-F3C1-15128098160A}"/>
              </a:ext>
            </a:extLst>
          </p:cNvPr>
          <p:cNvSpPr/>
          <p:nvPr/>
        </p:nvSpPr>
        <p:spPr bwMode="gray">
          <a:xfrm>
            <a:off x="8146473" y="4221019"/>
            <a:ext cx="3223491" cy="75738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8" name="Elbow Connector 7">
            <a:extLst>
              <a:ext uri="{FF2B5EF4-FFF2-40B4-BE49-F238E27FC236}">
                <a16:creationId xmlns:a16="http://schemas.microsoft.com/office/drawing/2014/main" id="{C8CB209F-3C23-6A21-C974-4DE0B296FBD8}"/>
              </a:ext>
            </a:extLst>
          </p:cNvPr>
          <p:cNvCxnSpPr>
            <a:cxnSpLocks/>
          </p:cNvCxnSpPr>
          <p:nvPr/>
        </p:nvCxnSpPr>
        <p:spPr bwMode="gray">
          <a:xfrm rot="16200000" flipH="1">
            <a:off x="9913803" y="2932544"/>
            <a:ext cx="1637696" cy="1422402"/>
          </a:xfrm>
          <a:prstGeom prst="bentConnector4">
            <a:avLst>
              <a:gd name="adj1" fmla="val 651"/>
              <a:gd name="adj2" fmla="val 118019"/>
            </a:avLst>
          </a:prstGeom>
          <a:ln w="38100" cap="rnd">
            <a:solidFill>
              <a:schemeClr val="tx2"/>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A23661-8AD4-E0E4-A352-E9E162EF730C}"/>
              </a:ext>
            </a:extLst>
          </p:cNvPr>
          <p:cNvSpPr/>
          <p:nvPr/>
        </p:nvSpPr>
        <p:spPr bwMode="gray">
          <a:xfrm>
            <a:off x="445654" y="3922593"/>
            <a:ext cx="3632203" cy="179471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Notice there is no operator currently selected in </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S1</a:t>
            </a:r>
            <a:r>
              <a:rPr lang="en-US" b="1" dirty="0">
                <a:solidFill>
                  <a:schemeClr val="accent6"/>
                </a:solidFill>
                <a:latin typeface="+mj-lt"/>
                <a:ea typeface="Menlo" panose="020B0609030804020204" pitchFamily="49" charset="0"/>
                <a:cs typeface="Menlo" panose="020B0609030804020204" pitchFamily="49" charset="0"/>
              </a:rPr>
              <a:t>. </a:t>
            </a:r>
            <a:br>
              <a:rPr lang="en-US" b="1" dirty="0">
                <a:solidFill>
                  <a:schemeClr val="accent6"/>
                </a:solidFill>
                <a:latin typeface="+mj-lt"/>
                <a:ea typeface="Menlo" panose="020B0609030804020204" pitchFamily="49" charset="0"/>
                <a:cs typeface="Menlo" panose="020B0609030804020204" pitchFamily="49" charset="0"/>
              </a:rPr>
            </a:b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b="1" dirty="0" err="1">
                <a:solidFill>
                  <a:schemeClr val="accent6"/>
                </a:solidFill>
                <a:latin typeface="Consolas" panose="020B0609020204030204" pitchFamily="49" charset="0"/>
                <a:ea typeface="Menlo" panose="020B0609030804020204" pitchFamily="49" charset="0"/>
                <a:cs typeface="Menlo" panose="020B0609030804020204" pitchFamily="49" charset="0"/>
              </a:rPr>
              <a:t>init</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b="1" dirty="0">
                <a:solidFill>
                  <a:schemeClr val="accent6"/>
                </a:solidFill>
                <a:latin typeface="+mj-lt"/>
                <a:ea typeface="Menlo" panose="020B0609030804020204" pitchFamily="49" charset="0"/>
                <a:cs typeface="Menlo" panose="020B0609030804020204" pitchFamily="49" charset="0"/>
              </a:rPr>
              <a:t> is complete.</a:t>
            </a:r>
            <a:br>
              <a:rPr lang="en-US" b="1" dirty="0">
                <a:solidFill>
                  <a:schemeClr val="accent6"/>
                </a:solidFill>
                <a:latin typeface="+mj-lt"/>
                <a:ea typeface="Menlo" panose="020B0609030804020204" pitchFamily="49" charset="0"/>
                <a:cs typeface="Menlo" panose="020B0609030804020204" pitchFamily="49" charset="0"/>
              </a:rPr>
            </a:br>
            <a:r>
              <a:rPr lang="en-US" b="1" dirty="0">
                <a:solidFill>
                  <a:schemeClr val="accent6"/>
                </a:solidFill>
                <a:latin typeface="+mj-lt"/>
                <a:ea typeface="Menlo" panose="020B0609030804020204" pitchFamily="49" charset="0"/>
                <a:cs typeface="Menlo" panose="020B0609030804020204" pitchFamily="49" charset="0"/>
              </a:rPr>
              <a:t>The tie is for the agent’s attempt to select the next operator for </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S1</a:t>
            </a:r>
            <a:r>
              <a:rPr lang="en-US" b="1" dirty="0">
                <a:solidFill>
                  <a:schemeClr val="accent6"/>
                </a:solidFill>
                <a:latin typeface="+mj-lt"/>
                <a:ea typeface="Menlo" panose="020B0609030804020204" pitchFamily="49" charset="0"/>
                <a:cs typeface="Menlo" panose="020B0609030804020204" pitchFamily="49" charset="0"/>
              </a:rPr>
              <a:t> after </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b="1" dirty="0" err="1">
                <a:solidFill>
                  <a:schemeClr val="accent6"/>
                </a:solidFill>
                <a:latin typeface="Consolas" panose="020B0609020204030204" pitchFamily="49" charset="0"/>
                <a:ea typeface="Menlo" panose="020B0609030804020204" pitchFamily="49" charset="0"/>
                <a:cs typeface="Menlo" panose="020B0609030804020204" pitchFamily="49" charset="0"/>
              </a:rPr>
              <a:t>init</a:t>
            </a:r>
            <a:r>
              <a:rPr lang="en-US"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b="1" dirty="0">
                <a:solidFill>
                  <a:schemeClr val="accent6"/>
                </a:solidFill>
                <a:latin typeface="+mj-lt"/>
                <a:ea typeface="Menlo" panose="020B0609030804020204" pitchFamily="49" charset="0"/>
                <a:cs typeface="Menlo" panose="020B0609030804020204" pitchFamily="49" charset="0"/>
              </a:rPr>
              <a:t>.</a:t>
            </a:r>
          </a:p>
        </p:txBody>
      </p:sp>
      <p:cxnSp>
        <p:nvCxnSpPr>
          <p:cNvPr id="17" name="Straight Connector 16">
            <a:extLst>
              <a:ext uri="{FF2B5EF4-FFF2-40B4-BE49-F238E27FC236}">
                <a16:creationId xmlns:a16="http://schemas.microsoft.com/office/drawing/2014/main" id="{E9A2F678-1F16-8CFB-1CAF-D346AA40D6AF}"/>
              </a:ext>
            </a:extLst>
          </p:cNvPr>
          <p:cNvCxnSpPr>
            <a:cxnSpLocks/>
            <a:stCxn id="16" idx="3"/>
          </p:cNvCxnSpPr>
          <p:nvPr/>
        </p:nvCxnSpPr>
        <p:spPr bwMode="gray">
          <a:xfrm flipV="1">
            <a:off x="4077857" y="4405745"/>
            <a:ext cx="4456543" cy="41420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67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1122CE-E309-F9E9-9154-CC7B25E85E57}"/>
              </a:ext>
            </a:extLst>
          </p:cNvPr>
          <p:cNvSpPr>
            <a:spLocks noGrp="1"/>
          </p:cNvSpPr>
          <p:nvPr>
            <p:ph type="title"/>
          </p:nvPr>
        </p:nvSpPr>
        <p:spPr/>
        <p:txBody>
          <a:bodyPr/>
          <a:lstStyle/>
          <a:p>
            <a:r>
              <a:rPr lang="en-US" dirty="0"/>
              <a:t>How To Solve the Impasse?</a:t>
            </a:r>
          </a:p>
        </p:txBody>
      </p:sp>
      <p:sp>
        <p:nvSpPr>
          <p:cNvPr id="2" name="Content Placeholder 1">
            <a:extLst>
              <a:ext uri="{FF2B5EF4-FFF2-40B4-BE49-F238E27FC236}">
                <a16:creationId xmlns:a16="http://schemas.microsoft.com/office/drawing/2014/main" id="{B0E539D5-F188-68AE-1DB1-ED6460EEB8BE}"/>
              </a:ext>
            </a:extLst>
          </p:cNvPr>
          <p:cNvSpPr>
            <a:spLocks noGrp="1"/>
          </p:cNvSpPr>
          <p:nvPr>
            <p:ph idx="1"/>
          </p:nvPr>
        </p:nvSpPr>
        <p:spPr/>
        <p:txBody>
          <a:bodyPr>
            <a:normAutofit/>
          </a:bodyPr>
          <a:lstStyle/>
          <a:p>
            <a:r>
              <a:rPr lang="en-US" sz="2400" dirty="0"/>
              <a:t>How do we use our substate operator to solve the impasse?</a:t>
            </a:r>
          </a:p>
          <a:p>
            <a:endParaRPr lang="en-US" sz="2400" dirty="0"/>
          </a:p>
          <a:p>
            <a:r>
              <a:rPr lang="en-US" sz="2400" dirty="0"/>
              <a:t>The solution involves multiple new concepts:</a:t>
            </a:r>
          </a:p>
          <a:p>
            <a:pPr marL="342900" indent="-342900">
              <a:buFont typeface="+mj-lt"/>
              <a:buAutoNum type="arabicPeriod"/>
            </a:pPr>
            <a:r>
              <a:rPr lang="en-US" sz="2400" dirty="0"/>
              <a:t>Referencing WMEs from the superstate </a:t>
            </a:r>
            <a:br>
              <a:rPr lang="en-US" sz="2400" dirty="0"/>
            </a:br>
            <a:r>
              <a:rPr lang="en-US" sz="2400" dirty="0"/>
              <a:t>that define the problem we need to solve</a:t>
            </a:r>
          </a:p>
          <a:p>
            <a:pPr marL="342900" indent="-342900">
              <a:buFont typeface="+mj-lt"/>
              <a:buAutoNum type="arabicPeriod"/>
            </a:pPr>
            <a:r>
              <a:rPr lang="en-US" sz="2400" dirty="0"/>
              <a:t>Returning the solution from the substate’s WM </a:t>
            </a:r>
            <a:br>
              <a:rPr lang="en-US" sz="2400" dirty="0"/>
            </a:br>
            <a:r>
              <a:rPr lang="en-US" sz="2400" dirty="0"/>
              <a:t>to the superstate’s WM</a:t>
            </a:r>
          </a:p>
          <a:p>
            <a:pPr marL="342900" indent="-342900">
              <a:buFont typeface="+mj-lt"/>
              <a:buAutoNum type="arabicPeriod"/>
            </a:pPr>
            <a:r>
              <a:rPr lang="en-US" sz="2400" dirty="0"/>
              <a:t>Ensuring that the solution results persist in the superstate </a:t>
            </a:r>
            <a:br>
              <a:rPr lang="en-US" sz="2400" dirty="0"/>
            </a:br>
            <a:r>
              <a:rPr lang="en-US" sz="2400" dirty="0"/>
              <a:t>once the substate is done</a:t>
            </a:r>
          </a:p>
        </p:txBody>
      </p:sp>
    </p:spTree>
    <p:extLst>
      <p:ext uri="{BB962C8B-B14F-4D97-AF65-F5344CB8AC3E}">
        <p14:creationId xmlns:p14="http://schemas.microsoft.com/office/powerpoint/2010/main" val="270378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63952-ED24-7B46-E654-A27F8BB442CD}"/>
              </a:ext>
            </a:extLst>
          </p:cNvPr>
          <p:cNvSpPr>
            <a:spLocks noGrp="1"/>
          </p:cNvSpPr>
          <p:nvPr>
            <p:ph type="title"/>
          </p:nvPr>
        </p:nvSpPr>
        <p:spPr/>
        <p:txBody>
          <a:bodyPr/>
          <a:lstStyle/>
          <a:p>
            <a:r>
              <a:rPr lang="en-US" dirty="0"/>
              <a:t>1. Referencing Tied Operators</a:t>
            </a:r>
          </a:p>
        </p:txBody>
      </p:sp>
      <p:sp>
        <p:nvSpPr>
          <p:cNvPr id="2" name="Content Placeholder 1">
            <a:extLst>
              <a:ext uri="{FF2B5EF4-FFF2-40B4-BE49-F238E27FC236}">
                <a16:creationId xmlns:a16="http://schemas.microsoft.com/office/drawing/2014/main" id="{DCA56C92-B384-1D2B-3F1D-0205137407BC}"/>
              </a:ext>
            </a:extLst>
          </p:cNvPr>
          <p:cNvSpPr>
            <a:spLocks noGrp="1"/>
          </p:cNvSpPr>
          <p:nvPr>
            <p:ph idx="1"/>
          </p:nvPr>
        </p:nvSpPr>
        <p:spPr>
          <a:xfrm>
            <a:off x="1524000" y="1194691"/>
            <a:ext cx="9144000" cy="1160582"/>
          </a:xfrm>
        </p:spPr>
        <p:txBody>
          <a:bodyPr>
            <a:normAutofit/>
          </a:bodyPr>
          <a:lstStyle/>
          <a:p>
            <a:r>
              <a:rPr lang="en-US" dirty="0"/>
              <a:t>For a tie impasse, Soar provides the substate with </a:t>
            </a:r>
            <a:r>
              <a:rPr lang="en-US" b="1" dirty="0">
                <a:latin typeface="Consolas" panose="020B0609020204030204" pitchFamily="49" charset="0"/>
                <a:ea typeface="Menlo" panose="020B0609030804020204" pitchFamily="49" charset="0"/>
                <a:cs typeface="Menlo" panose="020B0609030804020204" pitchFamily="49" charset="0"/>
              </a:rPr>
              <a:t>^item</a:t>
            </a:r>
            <a:r>
              <a:rPr lang="en-US" b="1" dirty="0"/>
              <a:t> </a:t>
            </a:r>
            <a:r>
              <a:rPr lang="en-US" dirty="0"/>
              <a:t>WMEs that reference the tied operators.</a:t>
            </a:r>
          </a:p>
          <a:p>
            <a:pPr marL="285750" indent="-285750">
              <a:buFont typeface="Arial" panose="020B0604020202020204" pitchFamily="34" charset="0"/>
              <a:buChar char="•"/>
            </a:pPr>
            <a:r>
              <a:rPr lang="en-US" dirty="0"/>
              <a:t>Each </a:t>
            </a:r>
            <a:r>
              <a:rPr lang="en-US" dirty="0">
                <a:latin typeface="Consolas" panose="020B0609020204030204" pitchFamily="49" charset="0"/>
                <a:ea typeface="Menlo" panose="020B0609030804020204" pitchFamily="49" charset="0"/>
                <a:cs typeface="Menlo" panose="020B0609030804020204" pitchFamily="49" charset="0"/>
              </a:rPr>
              <a:t>^item</a:t>
            </a:r>
            <a:r>
              <a:rPr lang="en-US" dirty="0"/>
              <a:t> edge points to a single </a:t>
            </a:r>
            <a:r>
              <a:rPr lang="en-US" dirty="0">
                <a:latin typeface="Consolas" panose="020B0609020204030204" pitchFamily="49" charset="0"/>
                <a:ea typeface="Menlo" panose="020B0609030804020204" pitchFamily="49" charset="0"/>
                <a:cs typeface="Menlo" panose="020B0609030804020204" pitchFamily="49" charset="0"/>
              </a:rPr>
              <a:t>^operator</a:t>
            </a:r>
            <a:r>
              <a:rPr lang="en-US" dirty="0"/>
              <a:t> ID that is tied in the superstate.</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954275E4-E1DC-09D2-C481-C7E4C42DB7FE}"/>
              </a:ext>
            </a:extLst>
          </p:cNvPr>
          <p:cNvPicPr>
            <a:picLocks noChangeAspect="1"/>
          </p:cNvPicPr>
          <p:nvPr/>
        </p:nvPicPr>
        <p:blipFill rotWithShape="1">
          <a:blip r:embed="rId2"/>
          <a:srcRect t="-1972" b="-705"/>
          <a:stretch/>
        </p:blipFill>
        <p:spPr>
          <a:xfrm>
            <a:off x="1735753" y="2220436"/>
            <a:ext cx="8720494" cy="1678194"/>
          </a:xfrm>
          <a:prstGeom prst="rect">
            <a:avLst/>
          </a:prstGeom>
          <a:ln>
            <a:solidFill>
              <a:schemeClr val="accent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43DAF53-A8F9-EB5F-D8AA-F1079EEF46A5}"/>
              </a:ext>
            </a:extLst>
          </p:cNvPr>
          <p:cNvSpPr/>
          <p:nvPr/>
        </p:nvSpPr>
        <p:spPr bwMode="gray">
          <a:xfrm>
            <a:off x="9006342" y="2446154"/>
            <a:ext cx="987703" cy="27011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Rectangle 5">
            <a:extLst>
              <a:ext uri="{FF2B5EF4-FFF2-40B4-BE49-F238E27FC236}">
                <a16:creationId xmlns:a16="http://schemas.microsoft.com/office/drawing/2014/main" id="{FB08C9F6-1FA3-60BA-5B02-24F4C57DF567}"/>
              </a:ext>
            </a:extLst>
          </p:cNvPr>
          <p:cNvSpPr/>
          <p:nvPr/>
        </p:nvSpPr>
        <p:spPr bwMode="gray">
          <a:xfrm>
            <a:off x="2529727" y="2675513"/>
            <a:ext cx="987703" cy="27011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Rectangle 7">
            <a:extLst>
              <a:ext uri="{FF2B5EF4-FFF2-40B4-BE49-F238E27FC236}">
                <a16:creationId xmlns:a16="http://schemas.microsoft.com/office/drawing/2014/main" id="{3E8DE718-9C9F-2B47-42E1-1497E592FCE4}"/>
              </a:ext>
            </a:extLst>
          </p:cNvPr>
          <p:cNvSpPr/>
          <p:nvPr/>
        </p:nvSpPr>
        <p:spPr bwMode="gray">
          <a:xfrm>
            <a:off x="3513395" y="2675513"/>
            <a:ext cx="987703" cy="27011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ectangle 8">
            <a:extLst>
              <a:ext uri="{FF2B5EF4-FFF2-40B4-BE49-F238E27FC236}">
                <a16:creationId xmlns:a16="http://schemas.microsoft.com/office/drawing/2014/main" id="{5190158F-7B08-82BA-1ACA-B196947D3FC9}"/>
              </a:ext>
            </a:extLst>
          </p:cNvPr>
          <p:cNvSpPr/>
          <p:nvPr/>
        </p:nvSpPr>
        <p:spPr bwMode="gray">
          <a:xfrm>
            <a:off x="4510870" y="2675513"/>
            <a:ext cx="987703" cy="27011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ectangle 9">
            <a:extLst>
              <a:ext uri="{FF2B5EF4-FFF2-40B4-BE49-F238E27FC236}">
                <a16:creationId xmlns:a16="http://schemas.microsoft.com/office/drawing/2014/main" id="{BE646BFC-9949-9429-0413-7109D8722D7B}"/>
              </a:ext>
            </a:extLst>
          </p:cNvPr>
          <p:cNvSpPr/>
          <p:nvPr/>
        </p:nvSpPr>
        <p:spPr bwMode="gray">
          <a:xfrm>
            <a:off x="5514958" y="2675513"/>
            <a:ext cx="987703" cy="27011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Rectangle 10">
            <a:extLst>
              <a:ext uri="{FF2B5EF4-FFF2-40B4-BE49-F238E27FC236}">
                <a16:creationId xmlns:a16="http://schemas.microsoft.com/office/drawing/2014/main" id="{17B36130-5BA2-90B3-E048-5BCE81065627}"/>
              </a:ext>
            </a:extLst>
          </p:cNvPr>
          <p:cNvSpPr/>
          <p:nvPr/>
        </p:nvSpPr>
        <p:spPr bwMode="gray">
          <a:xfrm>
            <a:off x="6531348" y="2675513"/>
            <a:ext cx="987703" cy="270112"/>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3" name="Rectangle 22">
            <a:extLst>
              <a:ext uri="{FF2B5EF4-FFF2-40B4-BE49-F238E27FC236}">
                <a16:creationId xmlns:a16="http://schemas.microsoft.com/office/drawing/2014/main" id="{76DDACA8-7E6E-0E00-9D65-F946F383D608}"/>
              </a:ext>
            </a:extLst>
          </p:cNvPr>
          <p:cNvSpPr/>
          <p:nvPr/>
        </p:nvSpPr>
        <p:spPr bwMode="gray">
          <a:xfrm>
            <a:off x="4410353" y="4081696"/>
            <a:ext cx="3371292" cy="74413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These are the same IDs that exist on the </a:t>
            </a:r>
            <a:r>
              <a:rPr lang="en-US" sz="2000" b="1" dirty="0" err="1">
                <a:solidFill>
                  <a:schemeClr val="accent6"/>
                </a:solidFill>
                <a:latin typeface="+mj-lt"/>
                <a:ea typeface="Menlo" panose="020B0609030804020204" pitchFamily="49" charset="0"/>
                <a:cs typeface="Menlo" panose="020B0609030804020204" pitchFamily="49" charset="0"/>
              </a:rPr>
              <a:t>topstate</a:t>
            </a:r>
            <a:r>
              <a:rPr lang="en-US" sz="2000" b="1" dirty="0">
                <a:solidFill>
                  <a:schemeClr val="accent6"/>
                </a:solidFill>
                <a:latin typeface="+mj-lt"/>
                <a:ea typeface="Menlo" panose="020B0609030804020204" pitchFamily="49" charset="0"/>
                <a:cs typeface="Menlo" panose="020B0609030804020204" pitchFamily="49" charset="0"/>
              </a:rPr>
              <a:t>!</a:t>
            </a:r>
          </a:p>
        </p:txBody>
      </p:sp>
      <p:pic>
        <p:nvPicPr>
          <p:cNvPr id="24" name="Picture 23">
            <a:extLst>
              <a:ext uri="{FF2B5EF4-FFF2-40B4-BE49-F238E27FC236}">
                <a16:creationId xmlns:a16="http://schemas.microsoft.com/office/drawing/2014/main" id="{94A9F1E9-BF4E-5921-87B8-587A6ABB5102}"/>
              </a:ext>
            </a:extLst>
          </p:cNvPr>
          <p:cNvPicPr>
            <a:picLocks noChangeAspect="1"/>
          </p:cNvPicPr>
          <p:nvPr/>
        </p:nvPicPr>
        <p:blipFill>
          <a:blip r:embed="rId3"/>
          <a:srcRect/>
          <a:stretch/>
        </p:blipFill>
        <p:spPr>
          <a:xfrm>
            <a:off x="1783212" y="5008896"/>
            <a:ext cx="8349282" cy="1211504"/>
          </a:xfrm>
          <a:prstGeom prst="rect">
            <a:avLst/>
          </a:prstGeom>
          <a:ln>
            <a:solidFill>
              <a:schemeClr val="accent1"/>
            </a:solidFill>
          </a:ln>
          <a:effectLst>
            <a:outerShdw blurRad="292100" dist="139700" dir="2700000" algn="tl" rotWithShape="0">
              <a:srgbClr val="333333">
                <a:alpha val="65000"/>
              </a:srgbClr>
            </a:outerShdw>
          </a:effectLst>
        </p:spPr>
      </p:pic>
      <p:cxnSp>
        <p:nvCxnSpPr>
          <p:cNvPr id="25" name="Straight Connector 24">
            <a:extLst>
              <a:ext uri="{FF2B5EF4-FFF2-40B4-BE49-F238E27FC236}">
                <a16:creationId xmlns:a16="http://schemas.microsoft.com/office/drawing/2014/main" id="{5783EAEA-4396-C8BF-716F-CCFD4459876B}"/>
              </a:ext>
            </a:extLst>
          </p:cNvPr>
          <p:cNvCxnSpPr>
            <a:cxnSpLocks/>
          </p:cNvCxnSpPr>
          <p:nvPr/>
        </p:nvCxnSpPr>
        <p:spPr bwMode="gray">
          <a:xfrm>
            <a:off x="3195782" y="3940438"/>
            <a:ext cx="0" cy="102665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D83779-CEA7-6C1E-DE2A-123EA21453F1}"/>
              </a:ext>
            </a:extLst>
          </p:cNvPr>
          <p:cNvCxnSpPr>
            <a:cxnSpLocks/>
          </p:cNvCxnSpPr>
          <p:nvPr/>
        </p:nvCxnSpPr>
        <p:spPr bwMode="gray">
          <a:xfrm>
            <a:off x="9014691" y="3940438"/>
            <a:ext cx="0" cy="102665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A9FE329-079B-36D5-3B5C-5EC4715D9062}"/>
              </a:ext>
            </a:extLst>
          </p:cNvPr>
          <p:cNvSpPr/>
          <p:nvPr/>
        </p:nvSpPr>
        <p:spPr bwMode="gray">
          <a:xfrm>
            <a:off x="9540083" y="5246255"/>
            <a:ext cx="328123" cy="22095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3" name="Rectangle 32">
            <a:extLst>
              <a:ext uri="{FF2B5EF4-FFF2-40B4-BE49-F238E27FC236}">
                <a16:creationId xmlns:a16="http://schemas.microsoft.com/office/drawing/2014/main" id="{2EA5D601-A0C8-0C02-3C92-84AF814D286A}"/>
              </a:ext>
            </a:extLst>
          </p:cNvPr>
          <p:cNvSpPr/>
          <p:nvPr/>
        </p:nvSpPr>
        <p:spPr bwMode="gray">
          <a:xfrm>
            <a:off x="8655769" y="5483963"/>
            <a:ext cx="328123" cy="22095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4" name="Rectangle 33">
            <a:extLst>
              <a:ext uri="{FF2B5EF4-FFF2-40B4-BE49-F238E27FC236}">
                <a16:creationId xmlns:a16="http://schemas.microsoft.com/office/drawing/2014/main" id="{580E254D-454B-58E3-5792-36E3B61D0C7B}"/>
              </a:ext>
            </a:extLst>
          </p:cNvPr>
          <p:cNvSpPr/>
          <p:nvPr/>
        </p:nvSpPr>
        <p:spPr bwMode="gray">
          <a:xfrm>
            <a:off x="6986283" y="5483963"/>
            <a:ext cx="328123" cy="22095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5" name="Rectangle 34">
            <a:extLst>
              <a:ext uri="{FF2B5EF4-FFF2-40B4-BE49-F238E27FC236}">
                <a16:creationId xmlns:a16="http://schemas.microsoft.com/office/drawing/2014/main" id="{9BA7A18D-F222-35CB-2550-5335DED6E87F}"/>
              </a:ext>
            </a:extLst>
          </p:cNvPr>
          <p:cNvSpPr/>
          <p:nvPr/>
        </p:nvSpPr>
        <p:spPr bwMode="gray">
          <a:xfrm>
            <a:off x="5315657" y="5483963"/>
            <a:ext cx="328123" cy="22095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7" name="Rectangle 36">
            <a:extLst>
              <a:ext uri="{FF2B5EF4-FFF2-40B4-BE49-F238E27FC236}">
                <a16:creationId xmlns:a16="http://schemas.microsoft.com/office/drawing/2014/main" id="{58077AC5-95EA-C7B1-F3B6-4E46A4587393}"/>
              </a:ext>
            </a:extLst>
          </p:cNvPr>
          <p:cNvSpPr/>
          <p:nvPr/>
        </p:nvSpPr>
        <p:spPr bwMode="gray">
          <a:xfrm>
            <a:off x="3663885" y="5704914"/>
            <a:ext cx="328123" cy="22095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8" name="TextBox 37">
            <a:extLst>
              <a:ext uri="{FF2B5EF4-FFF2-40B4-BE49-F238E27FC236}">
                <a16:creationId xmlns:a16="http://schemas.microsoft.com/office/drawing/2014/main" id="{AABD3243-2D9B-1451-76F9-2820BA38E376}"/>
              </a:ext>
            </a:extLst>
          </p:cNvPr>
          <p:cNvSpPr txBox="1"/>
          <p:nvPr/>
        </p:nvSpPr>
        <p:spPr bwMode="gray">
          <a:xfrm>
            <a:off x="730034" y="3007074"/>
            <a:ext cx="509755" cy="369332"/>
          </a:xfrm>
          <a:prstGeom prst="rect">
            <a:avLst/>
          </a:prstGeom>
          <a:noFill/>
        </p:spPr>
        <p:txBody>
          <a:bodyPr vert="horz" wrap="none" lIns="0" tIns="0" rIns="0" bIns="0" rtlCol="0">
            <a:spAutoFit/>
          </a:bodyPr>
          <a:lstStyle/>
          <a:p>
            <a:pPr algn="l">
              <a:spcBef>
                <a:spcPts val="600"/>
              </a:spcBef>
            </a:pPr>
            <a:r>
              <a:rPr lang="en-US" sz="2400" b="1" dirty="0">
                <a:latin typeface="Consolas" panose="020B0609020204030204" pitchFamily="49" charset="0"/>
                <a:ea typeface="Menlo" panose="020B0609030804020204" pitchFamily="49" charset="0"/>
                <a:cs typeface="Menlo" panose="020B0609030804020204" pitchFamily="49" charset="0"/>
              </a:rPr>
              <a:t>S2:</a:t>
            </a:r>
          </a:p>
        </p:txBody>
      </p:sp>
      <p:sp>
        <p:nvSpPr>
          <p:cNvPr id="39" name="TextBox 38">
            <a:extLst>
              <a:ext uri="{FF2B5EF4-FFF2-40B4-BE49-F238E27FC236}">
                <a16:creationId xmlns:a16="http://schemas.microsoft.com/office/drawing/2014/main" id="{9BD0E7BD-E69F-665F-1AA9-33FB0417676E}"/>
              </a:ext>
            </a:extLst>
          </p:cNvPr>
          <p:cNvSpPr txBox="1"/>
          <p:nvPr/>
        </p:nvSpPr>
        <p:spPr bwMode="gray">
          <a:xfrm>
            <a:off x="730034" y="5299297"/>
            <a:ext cx="509755" cy="369332"/>
          </a:xfrm>
          <a:prstGeom prst="rect">
            <a:avLst/>
          </a:prstGeom>
          <a:noFill/>
        </p:spPr>
        <p:txBody>
          <a:bodyPr vert="horz" wrap="none" lIns="0" tIns="0" rIns="0" bIns="0" rtlCol="0">
            <a:spAutoFit/>
          </a:bodyPr>
          <a:lstStyle/>
          <a:p>
            <a:pPr algn="l">
              <a:spcBef>
                <a:spcPts val="600"/>
              </a:spcBef>
            </a:pPr>
            <a:r>
              <a:rPr lang="en-US" sz="2400" b="1" dirty="0">
                <a:latin typeface="Consolas" panose="020B0609020204030204" pitchFamily="49" charset="0"/>
                <a:ea typeface="Menlo" panose="020B0609030804020204" pitchFamily="49" charset="0"/>
                <a:cs typeface="Menlo" panose="020B0609030804020204" pitchFamily="49" charset="0"/>
              </a:rPr>
              <a:t>S1:</a:t>
            </a:r>
          </a:p>
        </p:txBody>
      </p:sp>
      <p:sp>
        <p:nvSpPr>
          <p:cNvPr id="12" name="Rectangle 11">
            <a:extLst>
              <a:ext uri="{FF2B5EF4-FFF2-40B4-BE49-F238E27FC236}">
                <a16:creationId xmlns:a16="http://schemas.microsoft.com/office/drawing/2014/main" id="{DA3024FE-7F0C-B77E-2259-56D43841ED5E}"/>
              </a:ext>
            </a:extLst>
          </p:cNvPr>
          <p:cNvSpPr/>
          <p:nvPr/>
        </p:nvSpPr>
        <p:spPr bwMode="gray">
          <a:xfrm>
            <a:off x="7880965" y="5246255"/>
            <a:ext cx="328123" cy="22095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777090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63952-ED24-7B46-E654-A27F8BB442CD}"/>
              </a:ext>
            </a:extLst>
          </p:cNvPr>
          <p:cNvSpPr>
            <a:spLocks noGrp="1"/>
          </p:cNvSpPr>
          <p:nvPr>
            <p:ph type="title"/>
          </p:nvPr>
        </p:nvSpPr>
        <p:spPr/>
        <p:txBody>
          <a:bodyPr/>
          <a:lstStyle/>
          <a:p>
            <a:r>
              <a:rPr lang="en-US" dirty="0"/>
              <a:t>Referencing </a:t>
            </a:r>
            <a:r>
              <a:rPr lang="en-US" i="1" dirty="0"/>
              <a:t>Only</a:t>
            </a:r>
            <a:r>
              <a:rPr lang="en-US" dirty="0"/>
              <a:t> Tied Operators</a:t>
            </a:r>
          </a:p>
        </p:txBody>
      </p:sp>
      <p:sp>
        <p:nvSpPr>
          <p:cNvPr id="2" name="Content Placeholder 1">
            <a:extLst>
              <a:ext uri="{FF2B5EF4-FFF2-40B4-BE49-F238E27FC236}">
                <a16:creationId xmlns:a16="http://schemas.microsoft.com/office/drawing/2014/main" id="{DCA56C92-B384-1D2B-3F1D-0205137407BC}"/>
              </a:ext>
            </a:extLst>
          </p:cNvPr>
          <p:cNvSpPr>
            <a:spLocks noGrp="1"/>
          </p:cNvSpPr>
          <p:nvPr>
            <p:ph idx="1"/>
          </p:nvPr>
        </p:nvSpPr>
        <p:spPr>
          <a:xfrm>
            <a:off x="1524000" y="1194691"/>
            <a:ext cx="9144000" cy="3571274"/>
          </a:xfrm>
        </p:spPr>
        <p:txBody>
          <a:bodyPr>
            <a:normAutofit/>
          </a:bodyPr>
          <a:lstStyle/>
          <a:p>
            <a:r>
              <a:rPr lang="en-US" dirty="0"/>
              <a:t>Any proposed superstate operators that were </a:t>
            </a:r>
            <a:r>
              <a:rPr lang="en-US" i="1" dirty="0"/>
              <a:t>not</a:t>
            </a:r>
            <a:r>
              <a:rPr lang="en-US" dirty="0"/>
              <a:t> tied will not be included in this set</a:t>
            </a:r>
          </a:p>
          <a:p>
            <a:r>
              <a:rPr lang="en-US" dirty="0"/>
              <a:t>This is very useful when the agent has </a:t>
            </a:r>
            <a:r>
              <a:rPr lang="en-US" i="1" dirty="0"/>
              <a:t>some </a:t>
            </a:r>
            <a:r>
              <a:rPr lang="en-US" dirty="0"/>
              <a:t>preferences, just not enough to avoid a tie</a:t>
            </a:r>
          </a:p>
          <a:p>
            <a:pPr marL="285750" indent="-285750">
              <a:buFont typeface="Arial" panose="020B0604020202020204" pitchFamily="34" charset="0"/>
              <a:buChar char="•"/>
            </a:pPr>
            <a:r>
              <a:rPr lang="en-US" dirty="0"/>
              <a:t>Example: </a:t>
            </a:r>
            <a:r>
              <a:rPr lang="en-US" i="1" dirty="0"/>
              <a:t>If</a:t>
            </a:r>
            <a:r>
              <a:rPr lang="en-US" dirty="0"/>
              <a:t> the superstate had a preference rule to sort suppliers by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a:t>
            </a:r>
            <a:br>
              <a:rPr lang="en-US" dirty="0"/>
            </a:br>
            <a:r>
              <a:rPr lang="en-US" dirty="0"/>
              <a:t>but 3 operators still tied for the most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a:t>
            </a:r>
            <a:br>
              <a:rPr lang="en-US" dirty="0"/>
            </a:br>
            <a:r>
              <a:rPr lang="en-US" dirty="0"/>
              <a:t>then the substate would only see </a:t>
            </a:r>
            <a:r>
              <a:rPr lang="en-US" dirty="0">
                <a:latin typeface="Consolas" panose="020B0609020204030204" pitchFamily="49" charset="0"/>
                <a:ea typeface="Menlo" panose="020B0609030804020204" pitchFamily="49" charset="0"/>
                <a:cs typeface="Menlo" panose="020B0609030804020204" pitchFamily="49" charset="0"/>
              </a:rPr>
              <a:t>^item</a:t>
            </a:r>
            <a:r>
              <a:rPr lang="en-US" dirty="0"/>
              <a:t> WMEs for those 3 operators.</a:t>
            </a:r>
          </a:p>
          <a:p>
            <a:endParaRPr lang="en-US" dirty="0"/>
          </a:p>
        </p:txBody>
      </p:sp>
      <p:sp>
        <p:nvSpPr>
          <p:cNvPr id="12" name="Rounded Rectangle 11">
            <a:extLst>
              <a:ext uri="{FF2B5EF4-FFF2-40B4-BE49-F238E27FC236}">
                <a16:creationId xmlns:a16="http://schemas.microsoft.com/office/drawing/2014/main" id="{2DC888B4-CE32-E593-7E71-808DB428E14C}"/>
              </a:ext>
            </a:extLst>
          </p:cNvPr>
          <p:cNvSpPr/>
          <p:nvPr/>
        </p:nvSpPr>
        <p:spPr bwMode="gray">
          <a:xfrm>
            <a:off x="5054581" y="3890724"/>
            <a:ext cx="987972"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supplier04</a:t>
            </a:r>
          </a:p>
        </p:txBody>
      </p:sp>
      <p:sp>
        <p:nvSpPr>
          <p:cNvPr id="13" name="Rounded Rectangle 12">
            <a:extLst>
              <a:ext uri="{FF2B5EF4-FFF2-40B4-BE49-F238E27FC236}">
                <a16:creationId xmlns:a16="http://schemas.microsoft.com/office/drawing/2014/main" id="{A4248F92-5ABC-F88A-9621-3B494D7D4267}"/>
              </a:ext>
            </a:extLst>
          </p:cNvPr>
          <p:cNvSpPr/>
          <p:nvPr/>
        </p:nvSpPr>
        <p:spPr bwMode="gray">
          <a:xfrm>
            <a:off x="6778087" y="3890724"/>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14" name="Rounded Rectangle 13">
            <a:extLst>
              <a:ext uri="{FF2B5EF4-FFF2-40B4-BE49-F238E27FC236}">
                <a16:creationId xmlns:a16="http://schemas.microsoft.com/office/drawing/2014/main" id="{EE4DB679-3641-FA1E-9CB8-F2FF61D038C7}"/>
              </a:ext>
            </a:extLst>
          </p:cNvPr>
          <p:cNvSpPr/>
          <p:nvPr/>
        </p:nvSpPr>
        <p:spPr bwMode="gray">
          <a:xfrm>
            <a:off x="7927091" y="3890724"/>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supplier05</a:t>
            </a:r>
          </a:p>
        </p:txBody>
      </p:sp>
      <p:sp>
        <p:nvSpPr>
          <p:cNvPr id="15" name="Rounded Rectangle 14">
            <a:extLst>
              <a:ext uri="{FF2B5EF4-FFF2-40B4-BE49-F238E27FC236}">
                <a16:creationId xmlns:a16="http://schemas.microsoft.com/office/drawing/2014/main" id="{6845879F-15AC-6811-2098-5B73BF2FE710}"/>
              </a:ext>
            </a:extLst>
          </p:cNvPr>
          <p:cNvSpPr/>
          <p:nvPr/>
        </p:nvSpPr>
        <p:spPr bwMode="gray">
          <a:xfrm>
            <a:off x="9680028" y="3890724"/>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supplier06</a:t>
            </a:r>
          </a:p>
        </p:txBody>
      </p:sp>
      <p:sp>
        <p:nvSpPr>
          <p:cNvPr id="16" name="Rounded Rectangle 15">
            <a:extLst>
              <a:ext uri="{FF2B5EF4-FFF2-40B4-BE49-F238E27FC236}">
                <a16:creationId xmlns:a16="http://schemas.microsoft.com/office/drawing/2014/main" id="{5A713628-4A09-A559-90DF-3042917F47A0}"/>
              </a:ext>
            </a:extLst>
          </p:cNvPr>
          <p:cNvSpPr/>
          <p:nvPr/>
        </p:nvSpPr>
        <p:spPr bwMode="gray">
          <a:xfrm>
            <a:off x="3905577" y="3890724"/>
            <a:ext cx="987972"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supplier02</a:t>
            </a:r>
          </a:p>
        </p:txBody>
      </p:sp>
      <p:sp>
        <p:nvSpPr>
          <p:cNvPr id="17" name="Rounded Rectangle 16">
            <a:extLst>
              <a:ext uri="{FF2B5EF4-FFF2-40B4-BE49-F238E27FC236}">
                <a16:creationId xmlns:a16="http://schemas.microsoft.com/office/drawing/2014/main" id="{D7DBA0DA-63D2-7BC7-EB06-CAE27F7DD103}"/>
              </a:ext>
            </a:extLst>
          </p:cNvPr>
          <p:cNvSpPr/>
          <p:nvPr/>
        </p:nvSpPr>
        <p:spPr bwMode="gray">
          <a:xfrm>
            <a:off x="2756573" y="3890724"/>
            <a:ext cx="987972" cy="388884"/>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supplier01</a:t>
            </a:r>
          </a:p>
        </p:txBody>
      </p:sp>
      <p:sp>
        <p:nvSpPr>
          <p:cNvPr id="18" name="TextBox 17">
            <a:extLst>
              <a:ext uri="{FF2B5EF4-FFF2-40B4-BE49-F238E27FC236}">
                <a16:creationId xmlns:a16="http://schemas.microsoft.com/office/drawing/2014/main" id="{F8B9048D-C71F-59A1-6AC5-11B0B7FA4BE1}"/>
              </a:ext>
            </a:extLst>
          </p:cNvPr>
          <p:cNvSpPr txBox="1"/>
          <p:nvPr/>
        </p:nvSpPr>
        <p:spPr bwMode="gray">
          <a:xfrm>
            <a:off x="6272876" y="3844973"/>
            <a:ext cx="226024" cy="492443"/>
          </a:xfrm>
          <a:prstGeom prst="rect">
            <a:avLst/>
          </a:prstGeom>
          <a:noFill/>
        </p:spPr>
        <p:txBody>
          <a:bodyPr vert="horz" wrap="none" lIns="0" tIns="0" rIns="0" bIns="0" rtlCol="0">
            <a:spAutoFit/>
          </a:bodyPr>
          <a:lstStyle/>
          <a:p>
            <a:pPr algn="l">
              <a:spcBef>
                <a:spcPts val="600"/>
              </a:spcBef>
            </a:pPr>
            <a:r>
              <a:rPr lang="en-US" sz="3200" b="1" dirty="0">
                <a:latin typeface="Consolas" panose="020B0609020204030204" pitchFamily="49" charset="0"/>
                <a:ea typeface="Menlo" panose="020B0609030804020204" pitchFamily="49" charset="0"/>
                <a:cs typeface="Menlo" panose="020B0609030804020204" pitchFamily="49" charset="0"/>
              </a:rPr>
              <a:t>&gt;</a:t>
            </a:r>
            <a:endParaRPr lang="en-US" sz="1400" b="1" dirty="0">
              <a:latin typeface="Consolas" panose="020B0609020204030204" pitchFamily="49" charset="0"/>
              <a:ea typeface="Menlo" panose="020B0609030804020204" pitchFamily="49" charset="0"/>
              <a:cs typeface="Menlo" panose="020B0609030804020204" pitchFamily="49" charset="0"/>
            </a:endParaRPr>
          </a:p>
        </p:txBody>
      </p:sp>
      <p:sp>
        <p:nvSpPr>
          <p:cNvPr id="19" name="Left Brace 18">
            <a:extLst>
              <a:ext uri="{FF2B5EF4-FFF2-40B4-BE49-F238E27FC236}">
                <a16:creationId xmlns:a16="http://schemas.microsoft.com/office/drawing/2014/main" id="{C29A8A84-57E9-F22C-50DE-68BA37B217A3}"/>
              </a:ext>
            </a:extLst>
          </p:cNvPr>
          <p:cNvSpPr/>
          <p:nvPr/>
        </p:nvSpPr>
        <p:spPr bwMode="gray">
          <a:xfrm rot="16200000">
            <a:off x="4261438" y="2937977"/>
            <a:ext cx="276249" cy="3379727"/>
          </a:xfrm>
          <a:prstGeom prst="leftBrace">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DA76D2CA-99EE-41D5-060A-D23B9025EFE0}"/>
              </a:ext>
            </a:extLst>
          </p:cNvPr>
          <p:cNvSpPr/>
          <p:nvPr/>
        </p:nvSpPr>
        <p:spPr bwMode="gray">
          <a:xfrm>
            <a:off x="2763163" y="4849090"/>
            <a:ext cx="3400848" cy="72543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Substate would only see these 3 tied winning items</a:t>
            </a:r>
          </a:p>
        </p:txBody>
      </p:sp>
      <p:sp>
        <p:nvSpPr>
          <p:cNvPr id="20" name="TextBox 19">
            <a:extLst>
              <a:ext uri="{FF2B5EF4-FFF2-40B4-BE49-F238E27FC236}">
                <a16:creationId xmlns:a16="http://schemas.microsoft.com/office/drawing/2014/main" id="{B310D511-CF85-772B-61CD-F236D1E86B69}"/>
              </a:ext>
            </a:extLst>
          </p:cNvPr>
          <p:cNvSpPr txBox="1"/>
          <p:nvPr/>
        </p:nvSpPr>
        <p:spPr bwMode="gray">
          <a:xfrm>
            <a:off x="9174114" y="3844973"/>
            <a:ext cx="226024" cy="492443"/>
          </a:xfrm>
          <a:prstGeom prst="rect">
            <a:avLst/>
          </a:prstGeom>
          <a:noFill/>
        </p:spPr>
        <p:txBody>
          <a:bodyPr vert="horz" wrap="none" lIns="0" tIns="0" rIns="0" bIns="0" rtlCol="0">
            <a:spAutoFit/>
          </a:bodyPr>
          <a:lstStyle/>
          <a:p>
            <a:pPr algn="l">
              <a:spcBef>
                <a:spcPts val="600"/>
              </a:spcBef>
            </a:pPr>
            <a:r>
              <a:rPr lang="en-US" sz="3200" b="1" dirty="0">
                <a:latin typeface="Consolas" panose="020B0609020204030204" pitchFamily="49" charset="0"/>
                <a:ea typeface="Menlo" panose="020B0609030804020204" pitchFamily="49" charset="0"/>
                <a:cs typeface="Menlo" panose="020B0609030804020204" pitchFamily="49" charset="0"/>
              </a:rPr>
              <a:t>&gt;</a:t>
            </a:r>
            <a:endParaRPr lang="en-US" sz="1400" b="1" dirty="0">
              <a:latin typeface="Consolas" panose="020B0609020204030204" pitchFamily="49" charset="0"/>
              <a:ea typeface="Menlo" panose="020B0609030804020204" pitchFamily="49" charset="0"/>
              <a:cs typeface="Menlo" panose="020B0609030804020204" pitchFamily="49" charset="0"/>
            </a:endParaRPr>
          </a:p>
        </p:txBody>
      </p:sp>
      <p:sp>
        <p:nvSpPr>
          <p:cNvPr id="23" name="TextBox 22">
            <a:extLst>
              <a:ext uri="{FF2B5EF4-FFF2-40B4-BE49-F238E27FC236}">
                <a16:creationId xmlns:a16="http://schemas.microsoft.com/office/drawing/2014/main" id="{37766F57-7A47-AA68-20D3-CAD6110C846D}"/>
              </a:ext>
            </a:extLst>
          </p:cNvPr>
          <p:cNvSpPr txBox="1"/>
          <p:nvPr/>
        </p:nvSpPr>
        <p:spPr bwMode="gray">
          <a:xfrm>
            <a:off x="3162193" y="3315511"/>
            <a:ext cx="171522" cy="369332"/>
          </a:xfrm>
          <a:prstGeom prst="rect">
            <a:avLst/>
          </a:prstGeom>
          <a:noFill/>
        </p:spPr>
        <p:txBody>
          <a:bodyPr vert="horz" wrap="none" lIns="0" tIns="0" rIns="0" bIns="0" rtlCol="0">
            <a:spAutoFit/>
          </a:bodyPr>
          <a:lstStyle/>
          <a:p>
            <a:pPr algn="l">
              <a:spcBef>
                <a:spcPts val="600"/>
              </a:spcBef>
            </a:pPr>
            <a:r>
              <a:rPr lang="en-US" sz="2400" b="1" dirty="0"/>
              <a:t>2</a:t>
            </a:r>
          </a:p>
        </p:txBody>
      </p:sp>
      <p:sp>
        <p:nvSpPr>
          <p:cNvPr id="24" name="TextBox 23">
            <a:extLst>
              <a:ext uri="{FF2B5EF4-FFF2-40B4-BE49-F238E27FC236}">
                <a16:creationId xmlns:a16="http://schemas.microsoft.com/office/drawing/2014/main" id="{FA5A5445-BBEC-2458-DDBD-135A60B44B41}"/>
              </a:ext>
            </a:extLst>
          </p:cNvPr>
          <p:cNvSpPr txBox="1"/>
          <p:nvPr/>
        </p:nvSpPr>
        <p:spPr bwMode="gray">
          <a:xfrm>
            <a:off x="4313801" y="3315511"/>
            <a:ext cx="171522" cy="369332"/>
          </a:xfrm>
          <a:prstGeom prst="rect">
            <a:avLst/>
          </a:prstGeom>
          <a:noFill/>
        </p:spPr>
        <p:txBody>
          <a:bodyPr vert="horz" wrap="none" lIns="0" tIns="0" rIns="0" bIns="0" rtlCol="0">
            <a:spAutoFit/>
          </a:bodyPr>
          <a:lstStyle/>
          <a:p>
            <a:pPr algn="l">
              <a:spcBef>
                <a:spcPts val="600"/>
              </a:spcBef>
            </a:pPr>
            <a:r>
              <a:rPr lang="en-US" sz="2400" b="1" dirty="0"/>
              <a:t>2</a:t>
            </a:r>
          </a:p>
        </p:txBody>
      </p:sp>
      <p:sp>
        <p:nvSpPr>
          <p:cNvPr id="25" name="TextBox 24">
            <a:extLst>
              <a:ext uri="{FF2B5EF4-FFF2-40B4-BE49-F238E27FC236}">
                <a16:creationId xmlns:a16="http://schemas.microsoft.com/office/drawing/2014/main" id="{0B09135D-34F5-8AD5-A733-1691586571B7}"/>
              </a:ext>
            </a:extLst>
          </p:cNvPr>
          <p:cNvSpPr txBox="1"/>
          <p:nvPr/>
        </p:nvSpPr>
        <p:spPr bwMode="gray">
          <a:xfrm>
            <a:off x="5462806" y="3315511"/>
            <a:ext cx="171522" cy="369332"/>
          </a:xfrm>
          <a:prstGeom prst="rect">
            <a:avLst/>
          </a:prstGeom>
          <a:noFill/>
        </p:spPr>
        <p:txBody>
          <a:bodyPr vert="horz" wrap="none" lIns="0" tIns="0" rIns="0" bIns="0" rtlCol="0">
            <a:spAutoFit/>
          </a:bodyPr>
          <a:lstStyle/>
          <a:p>
            <a:pPr algn="l">
              <a:spcBef>
                <a:spcPts val="600"/>
              </a:spcBef>
            </a:pPr>
            <a:r>
              <a:rPr lang="en-US" sz="2400" b="1" dirty="0"/>
              <a:t>2</a:t>
            </a:r>
          </a:p>
        </p:txBody>
      </p:sp>
      <p:sp>
        <p:nvSpPr>
          <p:cNvPr id="26" name="TextBox 25">
            <a:extLst>
              <a:ext uri="{FF2B5EF4-FFF2-40B4-BE49-F238E27FC236}">
                <a16:creationId xmlns:a16="http://schemas.microsoft.com/office/drawing/2014/main" id="{CA5A733E-8B8E-6548-5696-52535EE9D50D}"/>
              </a:ext>
            </a:extLst>
          </p:cNvPr>
          <p:cNvSpPr txBox="1"/>
          <p:nvPr/>
        </p:nvSpPr>
        <p:spPr bwMode="gray">
          <a:xfrm>
            <a:off x="7186312" y="3315511"/>
            <a:ext cx="171522" cy="369332"/>
          </a:xfrm>
          <a:prstGeom prst="rect">
            <a:avLst/>
          </a:prstGeom>
          <a:noFill/>
        </p:spPr>
        <p:txBody>
          <a:bodyPr vert="horz" wrap="none" lIns="0" tIns="0" rIns="0" bIns="0" rtlCol="0">
            <a:spAutoFit/>
          </a:bodyPr>
          <a:lstStyle/>
          <a:p>
            <a:pPr algn="l">
              <a:spcBef>
                <a:spcPts val="600"/>
              </a:spcBef>
            </a:pPr>
            <a:r>
              <a:rPr lang="en-US" sz="2400" b="1" dirty="0"/>
              <a:t>1</a:t>
            </a:r>
          </a:p>
        </p:txBody>
      </p:sp>
      <p:sp>
        <p:nvSpPr>
          <p:cNvPr id="27" name="TextBox 26">
            <a:extLst>
              <a:ext uri="{FF2B5EF4-FFF2-40B4-BE49-F238E27FC236}">
                <a16:creationId xmlns:a16="http://schemas.microsoft.com/office/drawing/2014/main" id="{6B09E56F-5ED8-E5E1-15BF-7AA7EAB3E37E}"/>
              </a:ext>
            </a:extLst>
          </p:cNvPr>
          <p:cNvSpPr txBox="1"/>
          <p:nvPr/>
        </p:nvSpPr>
        <p:spPr bwMode="gray">
          <a:xfrm>
            <a:off x="8335316" y="3315511"/>
            <a:ext cx="171522" cy="369332"/>
          </a:xfrm>
          <a:prstGeom prst="rect">
            <a:avLst/>
          </a:prstGeom>
          <a:noFill/>
        </p:spPr>
        <p:txBody>
          <a:bodyPr vert="horz" wrap="none" lIns="0" tIns="0" rIns="0" bIns="0" rtlCol="0">
            <a:spAutoFit/>
          </a:bodyPr>
          <a:lstStyle/>
          <a:p>
            <a:pPr algn="l">
              <a:spcBef>
                <a:spcPts val="600"/>
              </a:spcBef>
            </a:pPr>
            <a:r>
              <a:rPr lang="en-US" sz="2400" b="1" dirty="0"/>
              <a:t>1</a:t>
            </a:r>
          </a:p>
        </p:txBody>
      </p:sp>
      <p:sp>
        <p:nvSpPr>
          <p:cNvPr id="28" name="TextBox 27">
            <a:extLst>
              <a:ext uri="{FF2B5EF4-FFF2-40B4-BE49-F238E27FC236}">
                <a16:creationId xmlns:a16="http://schemas.microsoft.com/office/drawing/2014/main" id="{0872C133-33BC-2F6D-3820-B8F96091DE1A}"/>
              </a:ext>
            </a:extLst>
          </p:cNvPr>
          <p:cNvSpPr txBox="1"/>
          <p:nvPr/>
        </p:nvSpPr>
        <p:spPr bwMode="gray">
          <a:xfrm>
            <a:off x="10088253" y="3315511"/>
            <a:ext cx="171522" cy="369332"/>
          </a:xfrm>
          <a:prstGeom prst="rect">
            <a:avLst/>
          </a:prstGeom>
          <a:noFill/>
        </p:spPr>
        <p:txBody>
          <a:bodyPr vert="horz" wrap="none" lIns="0" tIns="0" rIns="0" bIns="0" rtlCol="0">
            <a:spAutoFit/>
          </a:bodyPr>
          <a:lstStyle/>
          <a:p>
            <a:pPr algn="l">
              <a:spcBef>
                <a:spcPts val="600"/>
              </a:spcBef>
            </a:pPr>
            <a:r>
              <a:rPr lang="en-US" sz="2400" b="1" dirty="0"/>
              <a:t>0</a:t>
            </a:r>
          </a:p>
        </p:txBody>
      </p:sp>
      <p:cxnSp>
        <p:nvCxnSpPr>
          <p:cNvPr id="30" name="Straight Connector 29">
            <a:extLst>
              <a:ext uri="{FF2B5EF4-FFF2-40B4-BE49-F238E27FC236}">
                <a16:creationId xmlns:a16="http://schemas.microsoft.com/office/drawing/2014/main" id="{3B318B68-A04F-53A5-04DD-51C8175CCAFD}"/>
              </a:ext>
            </a:extLst>
          </p:cNvPr>
          <p:cNvCxnSpPr>
            <a:cxnSpLocks/>
          </p:cNvCxnSpPr>
          <p:nvPr/>
        </p:nvCxnSpPr>
        <p:spPr bwMode="gray">
          <a:xfrm>
            <a:off x="1034473" y="3761848"/>
            <a:ext cx="981699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0623EA-4997-DB41-8989-C154513836F6}"/>
              </a:ext>
            </a:extLst>
          </p:cNvPr>
          <p:cNvSpPr txBox="1"/>
          <p:nvPr/>
        </p:nvSpPr>
        <p:spPr bwMode="gray">
          <a:xfrm>
            <a:off x="1282803" y="3334788"/>
            <a:ext cx="1038746" cy="307777"/>
          </a:xfrm>
          <a:prstGeom prst="rect">
            <a:avLst/>
          </a:prstGeom>
          <a:noFill/>
        </p:spPr>
        <p:txBody>
          <a:bodyPr vert="horz" wrap="none" lIns="0" tIns="0" rIns="0" bIns="0" rtlCol="0">
            <a:spAutoFit/>
          </a:bodyPr>
          <a:lstStyle/>
          <a:p>
            <a:pPr algn="ctr">
              <a:spcBef>
                <a:spcPts val="600"/>
              </a:spcBef>
            </a:pPr>
            <a:r>
              <a:rPr lang="en-US" sz="2000" i="1" dirty="0"/>
              <a:t>total-sats</a:t>
            </a:r>
            <a:endParaRPr lang="en-US" sz="2000" dirty="0"/>
          </a:p>
        </p:txBody>
      </p:sp>
      <p:cxnSp>
        <p:nvCxnSpPr>
          <p:cNvPr id="4" name="Straight Connector 3">
            <a:extLst>
              <a:ext uri="{FF2B5EF4-FFF2-40B4-BE49-F238E27FC236}">
                <a16:creationId xmlns:a16="http://schemas.microsoft.com/office/drawing/2014/main" id="{1D141980-3019-02B8-EB8C-C8FD26FDB06A}"/>
              </a:ext>
            </a:extLst>
          </p:cNvPr>
          <p:cNvCxnSpPr>
            <a:cxnSpLocks/>
          </p:cNvCxnSpPr>
          <p:nvPr/>
        </p:nvCxnSpPr>
        <p:spPr bwMode="gray">
          <a:xfrm rot="5400000">
            <a:off x="1890789"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606F717-6650-022B-F8D2-688B2E0D33D1}"/>
              </a:ext>
            </a:extLst>
          </p:cNvPr>
          <p:cNvCxnSpPr>
            <a:cxnSpLocks/>
          </p:cNvCxnSpPr>
          <p:nvPr/>
        </p:nvCxnSpPr>
        <p:spPr bwMode="gray">
          <a:xfrm rot="5400000">
            <a:off x="3128462"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CEDD884-2CF5-4657-4B14-550A48EBF3FB}"/>
              </a:ext>
            </a:extLst>
          </p:cNvPr>
          <p:cNvCxnSpPr>
            <a:cxnSpLocks/>
          </p:cNvCxnSpPr>
          <p:nvPr/>
        </p:nvCxnSpPr>
        <p:spPr bwMode="gray">
          <a:xfrm rot="5400000">
            <a:off x="4282712"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850F47-DB6F-2F83-B08F-777B5CBCE91F}"/>
              </a:ext>
            </a:extLst>
          </p:cNvPr>
          <p:cNvCxnSpPr>
            <a:cxnSpLocks/>
          </p:cNvCxnSpPr>
          <p:nvPr/>
        </p:nvCxnSpPr>
        <p:spPr bwMode="gray">
          <a:xfrm rot="5400000">
            <a:off x="5459087"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40389E-3481-256E-C59E-C9D6A8E6580D}"/>
              </a:ext>
            </a:extLst>
          </p:cNvPr>
          <p:cNvCxnSpPr>
            <a:cxnSpLocks/>
          </p:cNvCxnSpPr>
          <p:nvPr/>
        </p:nvCxnSpPr>
        <p:spPr bwMode="gray">
          <a:xfrm rot="5400000">
            <a:off x="5994796"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1C78D7-E4CF-444A-ED4E-6CD6591ED2DC}"/>
              </a:ext>
            </a:extLst>
          </p:cNvPr>
          <p:cNvCxnSpPr>
            <a:cxnSpLocks/>
          </p:cNvCxnSpPr>
          <p:nvPr/>
        </p:nvCxnSpPr>
        <p:spPr bwMode="gray">
          <a:xfrm rot="5400000">
            <a:off x="7158577"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E85F54-F360-E351-FDEB-2D502475CAF2}"/>
              </a:ext>
            </a:extLst>
          </p:cNvPr>
          <p:cNvCxnSpPr>
            <a:cxnSpLocks/>
          </p:cNvCxnSpPr>
          <p:nvPr/>
        </p:nvCxnSpPr>
        <p:spPr bwMode="gray">
          <a:xfrm rot="5400000">
            <a:off x="8322359"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EFE990-87AF-8DED-ADA4-548615A19955}"/>
              </a:ext>
            </a:extLst>
          </p:cNvPr>
          <p:cNvCxnSpPr>
            <a:cxnSpLocks/>
          </p:cNvCxnSpPr>
          <p:nvPr/>
        </p:nvCxnSpPr>
        <p:spPr bwMode="gray">
          <a:xfrm rot="5400000">
            <a:off x="8913487"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0401929-20C7-5F6C-797B-0B6AB041B142}"/>
              </a:ext>
            </a:extLst>
          </p:cNvPr>
          <p:cNvCxnSpPr>
            <a:cxnSpLocks/>
          </p:cNvCxnSpPr>
          <p:nvPr/>
        </p:nvCxnSpPr>
        <p:spPr bwMode="gray">
          <a:xfrm rot="5400000">
            <a:off x="10058796" y="3750673"/>
            <a:ext cx="138270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3A782C-DBA7-7EAE-640B-87C79721429F}"/>
              </a:ext>
            </a:extLst>
          </p:cNvPr>
          <p:cNvSpPr txBox="1"/>
          <p:nvPr/>
        </p:nvSpPr>
        <p:spPr bwMode="gray">
          <a:xfrm>
            <a:off x="1229872" y="3818005"/>
            <a:ext cx="1144608" cy="615553"/>
          </a:xfrm>
          <a:prstGeom prst="rect">
            <a:avLst/>
          </a:prstGeom>
          <a:noFill/>
        </p:spPr>
        <p:txBody>
          <a:bodyPr vert="horz" wrap="none" lIns="0" tIns="0" rIns="0" bIns="0" rtlCol="0">
            <a:spAutoFit/>
          </a:bodyPr>
          <a:lstStyle/>
          <a:p>
            <a:pPr algn="ctr">
              <a:spcBef>
                <a:spcPts val="600"/>
              </a:spcBef>
            </a:pPr>
            <a:r>
              <a:rPr lang="en-US" sz="2000" i="1" dirty="0"/>
              <a:t>operator’s</a:t>
            </a:r>
            <a:br>
              <a:rPr lang="en-US" sz="2000" i="1" dirty="0"/>
            </a:br>
            <a:r>
              <a:rPr lang="en-US" sz="2000" i="1" dirty="0"/>
              <a:t>supplier</a:t>
            </a:r>
            <a:endParaRPr lang="en-US" sz="2000" dirty="0"/>
          </a:p>
        </p:txBody>
      </p:sp>
    </p:spTree>
    <p:extLst>
      <p:ext uri="{BB962C8B-B14F-4D97-AF65-F5344CB8AC3E}">
        <p14:creationId xmlns:p14="http://schemas.microsoft.com/office/powerpoint/2010/main" val="1877425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93FAF-0357-6DCF-20E4-426097EE53BF}"/>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7242F195-F906-B8A2-90BC-69E4D3456213}"/>
              </a:ext>
            </a:extLst>
          </p:cNvPr>
          <p:cNvSpPr>
            <a:spLocks noGrp="1"/>
          </p:cNvSpPr>
          <p:nvPr>
            <p:ph idx="1"/>
          </p:nvPr>
        </p:nvSpPr>
        <p:spPr>
          <a:xfrm>
            <a:off x="1524000" y="1370706"/>
            <a:ext cx="9144000" cy="4417352"/>
          </a:xfrm>
        </p:spPr>
        <p:txBody>
          <a:bodyPr>
            <a:normAutofit/>
          </a:bodyPr>
          <a:lstStyle/>
          <a:p>
            <a:pPr marL="342900" indent="-342900">
              <a:buFont typeface="Arial" panose="020B0604020202020204" pitchFamily="34" charset="0"/>
              <a:buAutoNum type="arabicPeriod"/>
            </a:pPr>
            <a:r>
              <a:rPr lang="en-US" dirty="0">
                <a:ea typeface="Menlo" panose="020B0609030804020204" pitchFamily="49" charset="0"/>
                <a:cs typeface="Menlo" panose="020B0609030804020204" pitchFamily="49" charset="0"/>
              </a:rPr>
              <a:t>In your </a:t>
            </a:r>
            <a:r>
              <a:rPr lang="en-US" dirty="0" err="1">
                <a:latin typeface="Consolas" panose="020B0609020204030204" pitchFamily="49" charset="0"/>
                <a:ea typeface="Menlo" panose="020B0609030804020204" pitchFamily="49" charset="0"/>
                <a:cs typeface="Menlo" panose="020B0609030804020204" pitchFamily="49" charset="0"/>
              </a:rPr>
              <a:t>agent_starter.soar</a:t>
            </a:r>
            <a:r>
              <a:rPr lang="en-US" dirty="0"/>
              <a:t> file, uncomment the final rule</a:t>
            </a:r>
          </a:p>
          <a:p>
            <a:pPr marL="571500" lvl="1" indent="-342900"/>
            <a:r>
              <a:rPr lang="en-US" dirty="0"/>
              <a:t>Named </a:t>
            </a:r>
            <a:r>
              <a:rPr lang="en-US" b="1" dirty="0">
                <a:effectLst/>
                <a:latin typeface="Consolas" panose="020B0609020204030204" pitchFamily="49" charset="0"/>
              </a:rPr>
              <a:t>apply*</a:t>
            </a:r>
            <a:r>
              <a:rPr lang="en-US" b="1" dirty="0" err="1">
                <a:effectLst/>
                <a:latin typeface="Consolas" panose="020B0609020204030204" pitchFamily="49" charset="0"/>
              </a:rPr>
              <a:t>suppliersort</a:t>
            </a:r>
            <a:r>
              <a:rPr lang="en-US" b="1" dirty="0">
                <a:effectLst/>
                <a:latin typeface="Consolas" panose="020B0609020204030204" pitchFamily="49" charset="0"/>
              </a:rPr>
              <a:t>-tie*break-</a:t>
            </a:r>
            <a:r>
              <a:rPr lang="en-US" b="1" dirty="0" err="1">
                <a:effectLst/>
                <a:latin typeface="Consolas" panose="020B0609020204030204" pitchFamily="49" charset="0"/>
              </a:rPr>
              <a:t>attr</a:t>
            </a:r>
            <a:r>
              <a:rPr lang="en-US" b="1" dirty="0">
                <a:effectLst/>
                <a:latin typeface="Consolas" panose="020B0609020204030204" pitchFamily="49" charset="0"/>
              </a:rPr>
              <a:t>-tie*prefer-total-score</a:t>
            </a:r>
            <a:endParaRPr lang="en-US" b="1" dirty="0">
              <a:latin typeface="Consolas" panose="020B0609020204030204" pitchFamily="49" charset="0"/>
            </a:endParaRPr>
          </a:p>
          <a:p>
            <a:pPr marL="342900" indent="-342900">
              <a:buFont typeface="Arial" panose="020B0604020202020204" pitchFamily="34" charset="0"/>
              <a:buAutoNum type="arabicPeriod"/>
            </a:pPr>
            <a:r>
              <a:rPr lang="en-US" dirty="0"/>
              <a:t>Read the provided rule code to be sure you understand how the rule works.</a:t>
            </a:r>
          </a:p>
          <a:p>
            <a:pPr marL="571500" lvl="1" indent="-342900"/>
            <a:r>
              <a:rPr lang="en-US" dirty="0"/>
              <a:t>It is conceptually the same as the preference rule we created in Project 03.</a:t>
            </a:r>
          </a:p>
          <a:p>
            <a:pPr marL="800100" lvl="3" indent="-342900"/>
            <a:r>
              <a:rPr lang="en-US" b="0" dirty="0">
                <a:effectLst/>
                <a:latin typeface="Consolas" panose="020B0609020204030204" pitchFamily="49" charset="0"/>
              </a:rPr>
              <a:t>prefer*</a:t>
            </a:r>
            <a:r>
              <a:rPr lang="en-US" b="0" dirty="0" err="1">
                <a:effectLst/>
                <a:latin typeface="Consolas" panose="020B0609020204030204" pitchFamily="49" charset="0"/>
              </a:rPr>
              <a:t>suppliersort</a:t>
            </a:r>
            <a:r>
              <a:rPr lang="en-US" b="0" dirty="0">
                <a:effectLst/>
                <a:latin typeface="Consolas" panose="020B0609020204030204" pitchFamily="49" charset="0"/>
              </a:rPr>
              <a:t>-main*select-supplier*total-score</a:t>
            </a:r>
            <a:endParaRPr lang="en-US" dirty="0">
              <a:latin typeface="Consolas" panose="020B0609020204030204" pitchFamily="49" charset="0"/>
            </a:endParaRPr>
          </a:p>
          <a:p>
            <a:pPr marL="571500" lvl="1" indent="-342900"/>
            <a:r>
              <a:rPr lang="en-US" dirty="0"/>
              <a:t>But now the logic is performed from a substate.</a:t>
            </a:r>
          </a:p>
          <a:p>
            <a:pPr marL="342900" indent="-342900">
              <a:buFont typeface="Arial" panose="020B0604020202020204" pitchFamily="34" charset="0"/>
              <a:buAutoNum type="arabicPeriod"/>
            </a:pPr>
            <a:r>
              <a:rPr lang="en-US" dirty="0"/>
              <a:t>Follow the commented instructions to do the following:</a:t>
            </a:r>
            <a:endParaRPr lang="en-US" b="0" dirty="0">
              <a:effectLst/>
            </a:endParaRPr>
          </a:p>
          <a:p>
            <a:pPr marL="571500" lvl="1" indent="-342900"/>
            <a:r>
              <a:rPr lang="en-US" b="0" dirty="0">
                <a:effectLst/>
              </a:rPr>
              <a:t>On the LHS: Get a variable reference to the </a:t>
            </a:r>
            <a:r>
              <a:rPr lang="en-US" b="0" dirty="0" err="1">
                <a:effectLst/>
              </a:rPr>
              <a:t>suppliersort</a:t>
            </a:r>
            <a:r>
              <a:rPr lang="en-US" b="0" dirty="0">
                <a:effectLst/>
              </a:rPr>
              <a:t>-tie state’s superstate. </a:t>
            </a:r>
          </a:p>
          <a:p>
            <a:pPr marL="800100" lvl="3" indent="-342900"/>
            <a:r>
              <a:rPr lang="en-US" b="0" dirty="0">
                <a:effectLst/>
              </a:rPr>
              <a:t>Call it </a:t>
            </a:r>
            <a:r>
              <a:rPr lang="en-US" b="0" dirty="0">
                <a:effectLst/>
                <a:latin typeface="Consolas" panose="020B0609020204030204" pitchFamily="49" charset="0"/>
                <a:ea typeface="Menlo" panose="020B0609030804020204" pitchFamily="49" charset="0"/>
                <a:cs typeface="Menlo" panose="020B0609030804020204" pitchFamily="49" charset="0"/>
              </a:rPr>
              <a:t>&lt;ss&gt;</a:t>
            </a:r>
            <a:r>
              <a:rPr lang="en-US" b="0" dirty="0">
                <a:effectLst/>
              </a:rPr>
              <a:t>.</a:t>
            </a:r>
          </a:p>
          <a:p>
            <a:pPr marL="571500" lvl="1" indent="-342900"/>
            <a:r>
              <a:rPr lang="en-US" dirty="0"/>
              <a:t>On the LHS: Get variable references to two tied operators. </a:t>
            </a:r>
          </a:p>
          <a:p>
            <a:pPr marL="800100" lvl="3" indent="-342900"/>
            <a:r>
              <a:rPr lang="en-US" dirty="0"/>
              <a:t>Call them </a:t>
            </a:r>
            <a:r>
              <a:rPr lang="en-US" dirty="0">
                <a:latin typeface="Consolas" panose="020B0609020204030204" pitchFamily="49" charset="0"/>
                <a:ea typeface="Menlo" panose="020B0609030804020204" pitchFamily="49" charset="0"/>
                <a:cs typeface="Menlo" panose="020B0609030804020204" pitchFamily="49" charset="0"/>
              </a:rPr>
              <a:t>&lt;o1&gt;</a:t>
            </a:r>
            <a:r>
              <a:rPr lang="en-US" dirty="0"/>
              <a:t> &amp; </a:t>
            </a:r>
            <a:r>
              <a:rPr lang="en-US" dirty="0">
                <a:latin typeface="Consolas" panose="020B0609020204030204" pitchFamily="49" charset="0"/>
                <a:ea typeface="Menlo" panose="020B0609030804020204" pitchFamily="49" charset="0"/>
                <a:cs typeface="Menlo" panose="020B0609030804020204" pitchFamily="49" charset="0"/>
              </a:rPr>
              <a:t>&lt;o2&gt;</a:t>
            </a:r>
            <a:r>
              <a:rPr lang="en-US" dirty="0"/>
              <a:t>.</a:t>
            </a:r>
            <a:endParaRPr lang="en-US" b="0" dirty="0">
              <a:effectLst/>
            </a:endParaRPr>
          </a:p>
          <a:p>
            <a:pPr marL="571500" lvl="1" indent="-342900"/>
            <a:r>
              <a:rPr lang="en-US" i="1" dirty="0"/>
              <a:t>Note: If the operator name is unique, apply rules don’t need to test the state name.</a:t>
            </a:r>
          </a:p>
          <a:p>
            <a:pPr marL="342900" indent="-342900">
              <a:buAutoNum type="arabicPeriod"/>
            </a:pPr>
            <a:r>
              <a:rPr lang="en-US" dirty="0"/>
              <a:t>Proceed to the next slide to learn some more details we’ll need for the RHS.</a:t>
            </a:r>
          </a:p>
        </p:txBody>
      </p:sp>
    </p:spTree>
    <p:extLst>
      <p:ext uri="{BB962C8B-B14F-4D97-AF65-F5344CB8AC3E}">
        <p14:creationId xmlns:p14="http://schemas.microsoft.com/office/powerpoint/2010/main" val="207350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63534A-00FF-D5FD-D897-44B87FE757C7}"/>
              </a:ext>
            </a:extLst>
          </p:cNvPr>
          <p:cNvSpPr>
            <a:spLocks noGrp="1"/>
          </p:cNvSpPr>
          <p:nvPr>
            <p:ph type="title"/>
          </p:nvPr>
        </p:nvSpPr>
        <p:spPr/>
        <p:txBody>
          <a:bodyPr/>
          <a:lstStyle/>
          <a:p>
            <a:r>
              <a:rPr lang="en-US" dirty="0"/>
              <a:t>2. Returning the Solution From the Substate</a:t>
            </a:r>
          </a:p>
        </p:txBody>
      </p:sp>
      <p:sp>
        <p:nvSpPr>
          <p:cNvPr id="2" name="Content Placeholder 1">
            <a:extLst>
              <a:ext uri="{FF2B5EF4-FFF2-40B4-BE49-F238E27FC236}">
                <a16:creationId xmlns:a16="http://schemas.microsoft.com/office/drawing/2014/main" id="{F952FC45-A699-CCD0-C67B-D19EB05B08A7}"/>
              </a:ext>
            </a:extLst>
          </p:cNvPr>
          <p:cNvSpPr>
            <a:spLocks noGrp="1"/>
          </p:cNvSpPr>
          <p:nvPr>
            <p:ph idx="1"/>
          </p:nvPr>
        </p:nvSpPr>
        <p:spPr>
          <a:xfrm>
            <a:off x="1524000" y="1316011"/>
            <a:ext cx="9124335" cy="4479796"/>
          </a:xfrm>
        </p:spPr>
        <p:txBody>
          <a:bodyPr>
            <a:normAutofit/>
          </a:bodyPr>
          <a:lstStyle/>
          <a:p>
            <a:r>
              <a:rPr lang="en-US" dirty="0"/>
              <a:t>How do we solve a superstate’s impasse from a substate?</a:t>
            </a:r>
          </a:p>
          <a:p>
            <a:pPr marL="285750" indent="-285750">
              <a:buFont typeface="Arial" panose="020B0604020202020204" pitchFamily="34" charset="0"/>
              <a:buChar char="•"/>
            </a:pPr>
            <a:r>
              <a:rPr lang="en-US" dirty="0"/>
              <a:t>By modifying the superstate’s WM</a:t>
            </a:r>
          </a:p>
          <a:p>
            <a:r>
              <a:rPr lang="en-US" dirty="0"/>
              <a:t>A rule modifies its state’s superstate WM by adding/removing WMEs from any structure connected to the superstate ID.</a:t>
            </a:r>
          </a:p>
          <a:p>
            <a:endParaRPr lang="en-US" dirty="0"/>
          </a:p>
        </p:txBody>
      </p:sp>
      <p:grpSp>
        <p:nvGrpSpPr>
          <p:cNvPr id="6" name="Group 5">
            <a:extLst>
              <a:ext uri="{FF2B5EF4-FFF2-40B4-BE49-F238E27FC236}">
                <a16:creationId xmlns:a16="http://schemas.microsoft.com/office/drawing/2014/main" id="{CF7F3519-F966-DB22-C642-6F1A6B7DA138}"/>
              </a:ext>
            </a:extLst>
          </p:cNvPr>
          <p:cNvGrpSpPr/>
          <p:nvPr/>
        </p:nvGrpSpPr>
        <p:grpSpPr>
          <a:xfrm>
            <a:off x="3622602" y="5170024"/>
            <a:ext cx="921453" cy="792242"/>
            <a:chOff x="6464858" y="2571134"/>
            <a:chExt cx="921453" cy="792242"/>
          </a:xfrm>
          <a:solidFill>
            <a:srgbClr val="E8E8E8"/>
          </a:solidFill>
        </p:grpSpPr>
        <p:sp>
          <p:nvSpPr>
            <p:cNvPr id="7" name="Oval 6">
              <a:extLst>
                <a:ext uri="{FF2B5EF4-FFF2-40B4-BE49-F238E27FC236}">
                  <a16:creationId xmlns:a16="http://schemas.microsoft.com/office/drawing/2014/main" id="{407F0288-857E-A9C8-9AA7-82321A7C6FFF}"/>
                </a:ext>
              </a:extLst>
            </p:cNvPr>
            <p:cNvSpPr/>
            <p:nvPr/>
          </p:nvSpPr>
          <p:spPr bwMode="gray">
            <a:xfrm>
              <a:off x="6464858" y="2571134"/>
              <a:ext cx="470294" cy="470294"/>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S2</a:t>
              </a:r>
              <a:endParaRPr lang="en-US" b="1" i="0" u="none" baseline="0" dirty="0">
                <a:solidFill>
                  <a:sysClr val="windowText" lastClr="000000"/>
                </a:solidFill>
              </a:endParaRPr>
            </a:p>
          </p:txBody>
        </p:sp>
        <p:cxnSp>
          <p:nvCxnSpPr>
            <p:cNvPr id="8" name="Elbow Connector 7">
              <a:extLst>
                <a:ext uri="{FF2B5EF4-FFF2-40B4-BE49-F238E27FC236}">
                  <a16:creationId xmlns:a16="http://schemas.microsoft.com/office/drawing/2014/main" id="{29CEC827-EEA2-19BE-03AC-C3B9EBC38DD0}"/>
                </a:ext>
              </a:extLst>
            </p:cNvPr>
            <p:cNvCxnSpPr>
              <a:cxnSpLocks/>
              <a:stCxn id="7" idx="4"/>
              <a:endCxn id="9" idx="2"/>
            </p:cNvCxnSpPr>
            <p:nvPr/>
          </p:nvCxnSpPr>
          <p:spPr bwMode="gray">
            <a:xfrm rot="16200000" flipH="1">
              <a:off x="6792991" y="2948442"/>
              <a:ext cx="14356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52FE12-8606-0D61-FBDB-8F989D5F86BB}"/>
                </a:ext>
              </a:extLst>
            </p:cNvPr>
            <p:cNvSpPr/>
            <p:nvPr/>
          </p:nvSpPr>
          <p:spPr bwMode="gray">
            <a:xfrm>
              <a:off x="7029539" y="300660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X1</a:t>
              </a:r>
            </a:p>
          </p:txBody>
        </p:sp>
      </p:grpSp>
      <p:grpSp>
        <p:nvGrpSpPr>
          <p:cNvPr id="10" name="Group 9">
            <a:extLst>
              <a:ext uri="{FF2B5EF4-FFF2-40B4-BE49-F238E27FC236}">
                <a16:creationId xmlns:a16="http://schemas.microsoft.com/office/drawing/2014/main" id="{15C75100-B970-4818-2F11-B42D7E301FCE}"/>
              </a:ext>
            </a:extLst>
          </p:cNvPr>
          <p:cNvGrpSpPr/>
          <p:nvPr/>
        </p:nvGrpSpPr>
        <p:grpSpPr>
          <a:xfrm>
            <a:off x="3608538" y="3452054"/>
            <a:ext cx="912249" cy="675733"/>
            <a:chOff x="6474062" y="882889"/>
            <a:chExt cx="912249" cy="675733"/>
          </a:xfrm>
          <a:solidFill>
            <a:srgbClr val="E8E8E8"/>
          </a:solidFill>
        </p:grpSpPr>
        <p:sp>
          <p:nvSpPr>
            <p:cNvPr id="11" name="Oval 10">
              <a:extLst>
                <a:ext uri="{FF2B5EF4-FFF2-40B4-BE49-F238E27FC236}">
                  <a16:creationId xmlns:a16="http://schemas.microsoft.com/office/drawing/2014/main" id="{699D8CED-D4EB-44A1-97AF-AEBD0D77CA21}"/>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13" name="Elbow Connector 12">
              <a:extLst>
                <a:ext uri="{FF2B5EF4-FFF2-40B4-BE49-F238E27FC236}">
                  <a16:creationId xmlns:a16="http://schemas.microsoft.com/office/drawing/2014/main" id="{221E22D1-CE30-F3B3-92A2-FCD5AEE3EF2A}"/>
                </a:ext>
              </a:extLst>
            </p:cNvPr>
            <p:cNvCxnSpPr>
              <a:cxnSpLocks/>
              <a:stCxn id="11" idx="4"/>
              <a:endCxn id="14"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88636A3-39E1-A7F6-2E05-C96B917EBBA9}"/>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dirty="0">
                  <a:solidFill>
                    <a:sysClr val="windowText" lastClr="000000"/>
                  </a:solidFill>
                </a:rPr>
                <a:t>A1</a:t>
              </a:r>
              <a:endParaRPr lang="en-US" sz="1400" b="0" i="0" u="none" baseline="0" dirty="0">
                <a:solidFill>
                  <a:sysClr val="windowText" lastClr="000000"/>
                </a:solidFill>
              </a:endParaRPr>
            </a:p>
          </p:txBody>
        </p:sp>
      </p:grpSp>
      <p:sp>
        <p:nvSpPr>
          <p:cNvPr id="16" name="TextBox 15">
            <a:extLst>
              <a:ext uri="{FF2B5EF4-FFF2-40B4-BE49-F238E27FC236}">
                <a16:creationId xmlns:a16="http://schemas.microsoft.com/office/drawing/2014/main" id="{1B4519A5-E9DE-06BF-0F08-B7B342DBF001}"/>
              </a:ext>
            </a:extLst>
          </p:cNvPr>
          <p:cNvSpPr txBox="1"/>
          <p:nvPr/>
        </p:nvSpPr>
        <p:spPr bwMode="gray">
          <a:xfrm>
            <a:off x="3689705" y="3058174"/>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sp>
        <p:nvSpPr>
          <p:cNvPr id="17" name="TextBox 16">
            <a:extLst>
              <a:ext uri="{FF2B5EF4-FFF2-40B4-BE49-F238E27FC236}">
                <a16:creationId xmlns:a16="http://schemas.microsoft.com/office/drawing/2014/main" id="{4439F35B-602D-2E6C-4243-2EF731621D17}"/>
              </a:ext>
            </a:extLst>
          </p:cNvPr>
          <p:cNvSpPr txBox="1"/>
          <p:nvPr/>
        </p:nvSpPr>
        <p:spPr bwMode="gray">
          <a:xfrm>
            <a:off x="3598578" y="4769835"/>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grpSp>
        <p:nvGrpSpPr>
          <p:cNvPr id="19" name="Group 18">
            <a:extLst>
              <a:ext uri="{FF2B5EF4-FFF2-40B4-BE49-F238E27FC236}">
                <a16:creationId xmlns:a16="http://schemas.microsoft.com/office/drawing/2014/main" id="{BEBDB3E7-B9E8-1F9B-5023-DCBC8E95AB83}"/>
              </a:ext>
            </a:extLst>
          </p:cNvPr>
          <p:cNvGrpSpPr/>
          <p:nvPr/>
        </p:nvGrpSpPr>
        <p:grpSpPr>
          <a:xfrm>
            <a:off x="5343276" y="5170024"/>
            <a:ext cx="921453" cy="792242"/>
            <a:chOff x="6464858" y="2571134"/>
            <a:chExt cx="921453" cy="792242"/>
          </a:xfrm>
          <a:solidFill>
            <a:srgbClr val="E8E8E8"/>
          </a:solidFill>
        </p:grpSpPr>
        <p:sp>
          <p:nvSpPr>
            <p:cNvPr id="20" name="Oval 19">
              <a:extLst>
                <a:ext uri="{FF2B5EF4-FFF2-40B4-BE49-F238E27FC236}">
                  <a16:creationId xmlns:a16="http://schemas.microsoft.com/office/drawing/2014/main" id="{62E64EDB-3C74-E7C2-17D6-0AFF53767A95}"/>
                </a:ext>
              </a:extLst>
            </p:cNvPr>
            <p:cNvSpPr/>
            <p:nvPr/>
          </p:nvSpPr>
          <p:spPr bwMode="gray">
            <a:xfrm>
              <a:off x="6464858" y="2571134"/>
              <a:ext cx="470294" cy="470294"/>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S2</a:t>
              </a:r>
              <a:endParaRPr lang="en-US" b="1" i="0" u="none" baseline="0" dirty="0">
                <a:solidFill>
                  <a:sysClr val="windowText" lastClr="000000"/>
                </a:solidFill>
              </a:endParaRPr>
            </a:p>
          </p:txBody>
        </p:sp>
        <p:cxnSp>
          <p:nvCxnSpPr>
            <p:cNvPr id="21" name="Elbow Connector 20">
              <a:extLst>
                <a:ext uri="{FF2B5EF4-FFF2-40B4-BE49-F238E27FC236}">
                  <a16:creationId xmlns:a16="http://schemas.microsoft.com/office/drawing/2014/main" id="{32BE8CC1-36E3-2FDA-3457-89AED766091D}"/>
                </a:ext>
              </a:extLst>
            </p:cNvPr>
            <p:cNvCxnSpPr>
              <a:cxnSpLocks/>
              <a:stCxn id="20" idx="4"/>
              <a:endCxn id="22" idx="2"/>
            </p:cNvCxnSpPr>
            <p:nvPr/>
          </p:nvCxnSpPr>
          <p:spPr bwMode="gray">
            <a:xfrm rot="16200000" flipH="1">
              <a:off x="6792991" y="2948442"/>
              <a:ext cx="14356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39943DC-65C6-A2E2-5805-4561080F13B5}"/>
                </a:ext>
              </a:extLst>
            </p:cNvPr>
            <p:cNvSpPr/>
            <p:nvPr/>
          </p:nvSpPr>
          <p:spPr bwMode="gray">
            <a:xfrm>
              <a:off x="7029539" y="300660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X1</a:t>
              </a:r>
            </a:p>
          </p:txBody>
        </p:sp>
      </p:grpSp>
      <p:grpSp>
        <p:nvGrpSpPr>
          <p:cNvPr id="23" name="Group 22">
            <a:extLst>
              <a:ext uri="{FF2B5EF4-FFF2-40B4-BE49-F238E27FC236}">
                <a16:creationId xmlns:a16="http://schemas.microsoft.com/office/drawing/2014/main" id="{901A5FCF-7CEC-FAFB-0219-EF5E1A222062}"/>
              </a:ext>
            </a:extLst>
          </p:cNvPr>
          <p:cNvGrpSpPr/>
          <p:nvPr/>
        </p:nvGrpSpPr>
        <p:grpSpPr>
          <a:xfrm>
            <a:off x="5329212" y="3452054"/>
            <a:ext cx="912249" cy="675733"/>
            <a:chOff x="6474062" y="882889"/>
            <a:chExt cx="912249" cy="675733"/>
          </a:xfrm>
          <a:solidFill>
            <a:srgbClr val="E8E8E8"/>
          </a:solidFill>
        </p:grpSpPr>
        <p:sp>
          <p:nvSpPr>
            <p:cNvPr id="24" name="Oval 23">
              <a:extLst>
                <a:ext uri="{FF2B5EF4-FFF2-40B4-BE49-F238E27FC236}">
                  <a16:creationId xmlns:a16="http://schemas.microsoft.com/office/drawing/2014/main" id="{B48148C9-D84C-7F03-9B3D-1AF3F6AEAF3E}"/>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25" name="Elbow Connector 24">
              <a:extLst>
                <a:ext uri="{FF2B5EF4-FFF2-40B4-BE49-F238E27FC236}">
                  <a16:creationId xmlns:a16="http://schemas.microsoft.com/office/drawing/2014/main" id="{E134AD0E-FC6B-7714-561A-AE668F67CE3F}"/>
                </a:ext>
              </a:extLst>
            </p:cNvPr>
            <p:cNvCxnSpPr>
              <a:cxnSpLocks/>
              <a:stCxn id="24" idx="4"/>
              <a:endCxn id="26"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0D931E2-7E56-99D5-8009-F36B1032490E}"/>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A1</a:t>
              </a:r>
            </a:p>
          </p:txBody>
        </p:sp>
      </p:grpSp>
      <p:sp>
        <p:nvSpPr>
          <p:cNvPr id="27" name="TextBox 26">
            <a:extLst>
              <a:ext uri="{FF2B5EF4-FFF2-40B4-BE49-F238E27FC236}">
                <a16:creationId xmlns:a16="http://schemas.microsoft.com/office/drawing/2014/main" id="{F5241A7C-9B49-84A1-A2D4-626883C610D7}"/>
              </a:ext>
            </a:extLst>
          </p:cNvPr>
          <p:cNvSpPr txBox="1"/>
          <p:nvPr/>
        </p:nvSpPr>
        <p:spPr bwMode="gray">
          <a:xfrm>
            <a:off x="5410379" y="3058174"/>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sp>
        <p:nvSpPr>
          <p:cNvPr id="28" name="TextBox 27">
            <a:extLst>
              <a:ext uri="{FF2B5EF4-FFF2-40B4-BE49-F238E27FC236}">
                <a16:creationId xmlns:a16="http://schemas.microsoft.com/office/drawing/2014/main" id="{62E77657-AC95-E688-13E6-1FC0BA7B48EC}"/>
              </a:ext>
            </a:extLst>
          </p:cNvPr>
          <p:cNvSpPr txBox="1"/>
          <p:nvPr/>
        </p:nvSpPr>
        <p:spPr bwMode="gray">
          <a:xfrm>
            <a:off x="5319252" y="4769835"/>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cxnSp>
        <p:nvCxnSpPr>
          <p:cNvPr id="29" name="Elbow Connector 28">
            <a:extLst>
              <a:ext uri="{FF2B5EF4-FFF2-40B4-BE49-F238E27FC236}">
                <a16:creationId xmlns:a16="http://schemas.microsoft.com/office/drawing/2014/main" id="{599D5F58-F327-F39C-2FC0-FA4B5BD2C187}"/>
              </a:ext>
            </a:extLst>
          </p:cNvPr>
          <p:cNvCxnSpPr>
            <a:cxnSpLocks/>
            <a:stCxn id="20" idx="4"/>
            <a:endCxn id="30" idx="2"/>
          </p:cNvCxnSpPr>
          <p:nvPr/>
        </p:nvCxnSpPr>
        <p:spPr bwMode="gray">
          <a:xfrm rot="16200000" flipH="1">
            <a:off x="5466918" y="5751822"/>
            <a:ext cx="561306" cy="338297"/>
          </a:xfrm>
          <a:prstGeom prst="bentConnector2">
            <a:avLst/>
          </a:prstGeom>
          <a:ln w="28575" cap="rnd">
            <a:solidFill>
              <a:srgbClr val="FF000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D845DF-4FA5-DC84-F69A-991F1CD44C31}"/>
              </a:ext>
            </a:extLst>
          </p:cNvPr>
          <p:cNvSpPr/>
          <p:nvPr/>
        </p:nvSpPr>
        <p:spPr bwMode="gray">
          <a:xfrm>
            <a:off x="5916720" y="6023238"/>
            <a:ext cx="356772" cy="356772"/>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X2</a:t>
            </a:r>
          </a:p>
        </p:txBody>
      </p:sp>
      <p:grpSp>
        <p:nvGrpSpPr>
          <p:cNvPr id="32" name="Group 31">
            <a:extLst>
              <a:ext uri="{FF2B5EF4-FFF2-40B4-BE49-F238E27FC236}">
                <a16:creationId xmlns:a16="http://schemas.microsoft.com/office/drawing/2014/main" id="{945B272C-3C49-EF79-B9B4-DA2FB2FAE4AD}"/>
              </a:ext>
            </a:extLst>
          </p:cNvPr>
          <p:cNvGrpSpPr/>
          <p:nvPr/>
        </p:nvGrpSpPr>
        <p:grpSpPr>
          <a:xfrm>
            <a:off x="7039926" y="5170024"/>
            <a:ext cx="921453" cy="792242"/>
            <a:chOff x="6464858" y="2571134"/>
            <a:chExt cx="921453" cy="792242"/>
          </a:xfrm>
          <a:solidFill>
            <a:srgbClr val="E8E8E8"/>
          </a:solidFill>
        </p:grpSpPr>
        <p:sp>
          <p:nvSpPr>
            <p:cNvPr id="33" name="Oval 32">
              <a:extLst>
                <a:ext uri="{FF2B5EF4-FFF2-40B4-BE49-F238E27FC236}">
                  <a16:creationId xmlns:a16="http://schemas.microsoft.com/office/drawing/2014/main" id="{6FEC3F81-78D2-089F-5038-7A7DFEDC4773}"/>
                </a:ext>
              </a:extLst>
            </p:cNvPr>
            <p:cNvSpPr/>
            <p:nvPr/>
          </p:nvSpPr>
          <p:spPr bwMode="gray">
            <a:xfrm>
              <a:off x="6464858" y="2571134"/>
              <a:ext cx="470294" cy="470294"/>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S2</a:t>
              </a:r>
              <a:endParaRPr lang="en-US" b="1" i="0" u="none" baseline="0" dirty="0">
                <a:solidFill>
                  <a:sysClr val="windowText" lastClr="000000"/>
                </a:solidFill>
              </a:endParaRPr>
            </a:p>
          </p:txBody>
        </p:sp>
        <p:cxnSp>
          <p:nvCxnSpPr>
            <p:cNvPr id="34" name="Elbow Connector 33">
              <a:extLst>
                <a:ext uri="{FF2B5EF4-FFF2-40B4-BE49-F238E27FC236}">
                  <a16:creationId xmlns:a16="http://schemas.microsoft.com/office/drawing/2014/main" id="{FF6951E4-C8E7-5D3E-DF7D-CA5A6CEF5C58}"/>
                </a:ext>
              </a:extLst>
            </p:cNvPr>
            <p:cNvCxnSpPr>
              <a:cxnSpLocks/>
              <a:stCxn id="33" idx="4"/>
              <a:endCxn id="35" idx="2"/>
            </p:cNvCxnSpPr>
            <p:nvPr/>
          </p:nvCxnSpPr>
          <p:spPr bwMode="gray">
            <a:xfrm rot="16200000" flipH="1">
              <a:off x="6792991" y="2948442"/>
              <a:ext cx="143562"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68938CB-D7DF-660F-C65B-2D9A7C2FD4AE}"/>
                </a:ext>
              </a:extLst>
            </p:cNvPr>
            <p:cNvSpPr/>
            <p:nvPr/>
          </p:nvSpPr>
          <p:spPr bwMode="gray">
            <a:xfrm>
              <a:off x="7029539" y="3006604"/>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X1</a:t>
              </a:r>
            </a:p>
          </p:txBody>
        </p:sp>
      </p:grpSp>
      <p:grpSp>
        <p:nvGrpSpPr>
          <p:cNvPr id="36" name="Group 35">
            <a:extLst>
              <a:ext uri="{FF2B5EF4-FFF2-40B4-BE49-F238E27FC236}">
                <a16:creationId xmlns:a16="http://schemas.microsoft.com/office/drawing/2014/main" id="{5956DD0A-692B-C51B-6BC1-6D374E91B50C}"/>
              </a:ext>
            </a:extLst>
          </p:cNvPr>
          <p:cNvGrpSpPr/>
          <p:nvPr/>
        </p:nvGrpSpPr>
        <p:grpSpPr>
          <a:xfrm>
            <a:off x="7025862" y="3452054"/>
            <a:ext cx="912249" cy="675733"/>
            <a:chOff x="6474062" y="882889"/>
            <a:chExt cx="912249" cy="675733"/>
          </a:xfrm>
          <a:solidFill>
            <a:srgbClr val="E8E8E8"/>
          </a:solidFill>
        </p:grpSpPr>
        <p:sp>
          <p:nvSpPr>
            <p:cNvPr id="37" name="Oval 36">
              <a:extLst>
                <a:ext uri="{FF2B5EF4-FFF2-40B4-BE49-F238E27FC236}">
                  <a16:creationId xmlns:a16="http://schemas.microsoft.com/office/drawing/2014/main" id="{75F45C37-03EB-15E2-1B81-3A47E8A06B0C}"/>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38" name="Elbow Connector 37">
              <a:extLst>
                <a:ext uri="{FF2B5EF4-FFF2-40B4-BE49-F238E27FC236}">
                  <a16:creationId xmlns:a16="http://schemas.microsoft.com/office/drawing/2014/main" id="{81F8670B-BCA0-D17E-7145-808D820FA813}"/>
                </a:ext>
              </a:extLst>
            </p:cNvPr>
            <p:cNvCxnSpPr>
              <a:cxnSpLocks/>
              <a:stCxn id="37" idx="4"/>
              <a:endCxn id="39"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322766E-6DEC-0514-C208-36D9C94D4DF5}"/>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A1</a:t>
              </a:r>
            </a:p>
          </p:txBody>
        </p:sp>
      </p:grpSp>
      <p:sp>
        <p:nvSpPr>
          <p:cNvPr id="40" name="TextBox 39">
            <a:extLst>
              <a:ext uri="{FF2B5EF4-FFF2-40B4-BE49-F238E27FC236}">
                <a16:creationId xmlns:a16="http://schemas.microsoft.com/office/drawing/2014/main" id="{70C4981C-0137-1365-FB0A-03E631327BF5}"/>
              </a:ext>
            </a:extLst>
          </p:cNvPr>
          <p:cNvSpPr txBox="1"/>
          <p:nvPr/>
        </p:nvSpPr>
        <p:spPr bwMode="gray">
          <a:xfrm>
            <a:off x="7107029" y="3058174"/>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sp>
        <p:nvSpPr>
          <p:cNvPr id="41" name="TextBox 40">
            <a:extLst>
              <a:ext uri="{FF2B5EF4-FFF2-40B4-BE49-F238E27FC236}">
                <a16:creationId xmlns:a16="http://schemas.microsoft.com/office/drawing/2014/main" id="{B59E2ED3-0AED-AD9A-921C-A855FE8B3528}"/>
              </a:ext>
            </a:extLst>
          </p:cNvPr>
          <p:cNvSpPr txBox="1"/>
          <p:nvPr/>
        </p:nvSpPr>
        <p:spPr bwMode="gray">
          <a:xfrm>
            <a:off x="7015902" y="4769835"/>
            <a:ext cx="775854" cy="246221"/>
          </a:xfrm>
          <a:prstGeom prst="rect">
            <a:avLst/>
          </a:prstGeom>
          <a:noFill/>
        </p:spPr>
        <p:txBody>
          <a:bodyPr vert="horz" wrap="none" lIns="0" tIns="0" rIns="0" bIns="0" rtlCol="0">
            <a:spAutoFit/>
          </a:bodyPr>
          <a:lstStyle/>
          <a:p>
            <a:pPr algn="ctr">
              <a:spcBef>
                <a:spcPts val="600"/>
              </a:spcBef>
            </a:pPr>
            <a:r>
              <a:rPr lang="en-US" sz="1600" i="1" dirty="0"/>
              <a:t>substate</a:t>
            </a:r>
          </a:p>
        </p:txBody>
      </p:sp>
      <p:cxnSp>
        <p:nvCxnSpPr>
          <p:cNvPr id="42" name="Elbow Connector 41">
            <a:extLst>
              <a:ext uri="{FF2B5EF4-FFF2-40B4-BE49-F238E27FC236}">
                <a16:creationId xmlns:a16="http://schemas.microsoft.com/office/drawing/2014/main" id="{234AEC18-83EF-E89B-07B2-5252F7B5EA9F}"/>
              </a:ext>
            </a:extLst>
          </p:cNvPr>
          <p:cNvCxnSpPr>
            <a:cxnSpLocks/>
            <a:stCxn id="33" idx="4"/>
            <a:endCxn id="43" idx="2"/>
          </p:cNvCxnSpPr>
          <p:nvPr/>
        </p:nvCxnSpPr>
        <p:spPr bwMode="gray">
          <a:xfrm rot="16200000" flipH="1">
            <a:off x="7163568" y="5751822"/>
            <a:ext cx="561306" cy="338297"/>
          </a:xfrm>
          <a:prstGeom prst="bentConnector2">
            <a:avLst/>
          </a:prstGeom>
          <a:ln w="28575" cap="rnd">
            <a:solidFill>
              <a:srgbClr val="FF000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D8571F9-FEAD-BF3E-C576-BA859BAF79B3}"/>
              </a:ext>
            </a:extLst>
          </p:cNvPr>
          <p:cNvSpPr/>
          <p:nvPr/>
        </p:nvSpPr>
        <p:spPr bwMode="gray">
          <a:xfrm>
            <a:off x="7613370" y="6023238"/>
            <a:ext cx="356772" cy="356772"/>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X2</a:t>
            </a:r>
          </a:p>
        </p:txBody>
      </p:sp>
      <p:cxnSp>
        <p:nvCxnSpPr>
          <p:cNvPr id="44" name="Elbow Connector 43">
            <a:extLst>
              <a:ext uri="{FF2B5EF4-FFF2-40B4-BE49-F238E27FC236}">
                <a16:creationId xmlns:a16="http://schemas.microsoft.com/office/drawing/2014/main" id="{6E9B9C66-3E2C-A8DD-F42D-77214F9DFAAA}"/>
              </a:ext>
            </a:extLst>
          </p:cNvPr>
          <p:cNvCxnSpPr>
            <a:cxnSpLocks/>
            <a:endCxn id="45" idx="2"/>
          </p:cNvCxnSpPr>
          <p:nvPr/>
        </p:nvCxnSpPr>
        <p:spPr bwMode="gray">
          <a:xfrm rot="16200000" flipH="1">
            <a:off x="7134072" y="4020206"/>
            <a:ext cx="561306" cy="338297"/>
          </a:xfrm>
          <a:prstGeom prst="bentConnector2">
            <a:avLst/>
          </a:prstGeom>
          <a:ln w="28575" cap="rnd">
            <a:solidFill>
              <a:srgbClr val="FF000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7BE3695-FD40-9DE8-B192-C87EC4DE20CF}"/>
              </a:ext>
            </a:extLst>
          </p:cNvPr>
          <p:cNvSpPr/>
          <p:nvPr/>
        </p:nvSpPr>
        <p:spPr bwMode="gray">
          <a:xfrm>
            <a:off x="7583874" y="4291622"/>
            <a:ext cx="356772" cy="356772"/>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X2</a:t>
            </a:r>
          </a:p>
        </p:txBody>
      </p:sp>
      <p:grpSp>
        <p:nvGrpSpPr>
          <p:cNvPr id="50" name="Group 49">
            <a:extLst>
              <a:ext uri="{FF2B5EF4-FFF2-40B4-BE49-F238E27FC236}">
                <a16:creationId xmlns:a16="http://schemas.microsoft.com/office/drawing/2014/main" id="{8F7C6908-B560-88BF-8289-D1A5DFEC5183}"/>
              </a:ext>
            </a:extLst>
          </p:cNvPr>
          <p:cNvGrpSpPr/>
          <p:nvPr/>
        </p:nvGrpSpPr>
        <p:grpSpPr>
          <a:xfrm>
            <a:off x="8817183" y="3452054"/>
            <a:ext cx="912249" cy="675733"/>
            <a:chOff x="6474062" y="882889"/>
            <a:chExt cx="912249" cy="675733"/>
          </a:xfrm>
          <a:solidFill>
            <a:srgbClr val="E8E8E8"/>
          </a:solidFill>
        </p:grpSpPr>
        <p:sp>
          <p:nvSpPr>
            <p:cNvPr id="51" name="Oval 50">
              <a:extLst>
                <a:ext uri="{FF2B5EF4-FFF2-40B4-BE49-F238E27FC236}">
                  <a16:creationId xmlns:a16="http://schemas.microsoft.com/office/drawing/2014/main" id="{02DEB298-16DA-C67D-8747-4EE19216C816}"/>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52" name="Elbow Connector 51">
              <a:extLst>
                <a:ext uri="{FF2B5EF4-FFF2-40B4-BE49-F238E27FC236}">
                  <a16:creationId xmlns:a16="http://schemas.microsoft.com/office/drawing/2014/main" id="{F4B6E107-EF80-C7F9-E5E9-3A6CC73366C3}"/>
                </a:ext>
              </a:extLst>
            </p:cNvPr>
            <p:cNvCxnSpPr>
              <a:cxnSpLocks/>
              <a:stCxn id="51" idx="4"/>
              <a:endCxn id="53"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886B00C-BBC8-70E5-2EE4-6C0DEABAD905}"/>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A1</a:t>
              </a:r>
            </a:p>
          </p:txBody>
        </p:sp>
      </p:grpSp>
      <p:sp>
        <p:nvSpPr>
          <p:cNvPr id="54" name="TextBox 53">
            <a:extLst>
              <a:ext uri="{FF2B5EF4-FFF2-40B4-BE49-F238E27FC236}">
                <a16:creationId xmlns:a16="http://schemas.microsoft.com/office/drawing/2014/main" id="{D7676A3C-D13C-3279-4BC2-58D5C6AD3857}"/>
              </a:ext>
            </a:extLst>
          </p:cNvPr>
          <p:cNvSpPr txBox="1"/>
          <p:nvPr/>
        </p:nvSpPr>
        <p:spPr bwMode="gray">
          <a:xfrm>
            <a:off x="8898350" y="3058174"/>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cxnSp>
        <p:nvCxnSpPr>
          <p:cNvPr id="58" name="Elbow Connector 57">
            <a:extLst>
              <a:ext uri="{FF2B5EF4-FFF2-40B4-BE49-F238E27FC236}">
                <a16:creationId xmlns:a16="http://schemas.microsoft.com/office/drawing/2014/main" id="{85003C6E-998A-7913-5356-1A8C21D544BF}"/>
              </a:ext>
            </a:extLst>
          </p:cNvPr>
          <p:cNvCxnSpPr>
            <a:cxnSpLocks/>
            <a:endCxn id="59" idx="2"/>
          </p:cNvCxnSpPr>
          <p:nvPr/>
        </p:nvCxnSpPr>
        <p:spPr bwMode="gray">
          <a:xfrm rot="16200000" flipH="1">
            <a:off x="8925393" y="4020206"/>
            <a:ext cx="561306" cy="338297"/>
          </a:xfrm>
          <a:prstGeom prst="bentConnector2">
            <a:avLst/>
          </a:prstGeom>
          <a:ln w="28575" cap="rnd">
            <a:solidFill>
              <a:srgbClr val="FF000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6DDD544-E505-AB5E-96EF-4FD602B5D18D}"/>
              </a:ext>
            </a:extLst>
          </p:cNvPr>
          <p:cNvSpPr/>
          <p:nvPr/>
        </p:nvSpPr>
        <p:spPr bwMode="gray">
          <a:xfrm>
            <a:off x="9375195" y="4291622"/>
            <a:ext cx="356772" cy="356772"/>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X2</a:t>
            </a:r>
          </a:p>
        </p:txBody>
      </p:sp>
      <p:grpSp>
        <p:nvGrpSpPr>
          <p:cNvPr id="60" name="Group 59">
            <a:extLst>
              <a:ext uri="{FF2B5EF4-FFF2-40B4-BE49-F238E27FC236}">
                <a16:creationId xmlns:a16="http://schemas.microsoft.com/office/drawing/2014/main" id="{962F48F2-FB7C-A473-DF69-09EB4EC3935F}"/>
              </a:ext>
            </a:extLst>
          </p:cNvPr>
          <p:cNvGrpSpPr/>
          <p:nvPr/>
        </p:nvGrpSpPr>
        <p:grpSpPr>
          <a:xfrm>
            <a:off x="1902751" y="3452054"/>
            <a:ext cx="912249" cy="675733"/>
            <a:chOff x="6474062" y="882889"/>
            <a:chExt cx="912249" cy="675733"/>
          </a:xfrm>
          <a:solidFill>
            <a:srgbClr val="E8E8E8"/>
          </a:solidFill>
        </p:grpSpPr>
        <p:sp>
          <p:nvSpPr>
            <p:cNvPr id="61" name="Oval 60">
              <a:extLst>
                <a:ext uri="{FF2B5EF4-FFF2-40B4-BE49-F238E27FC236}">
                  <a16:creationId xmlns:a16="http://schemas.microsoft.com/office/drawing/2014/main" id="{871AF72C-8382-48EF-95E5-69C2EDC2EF2A}"/>
                </a:ext>
              </a:extLst>
            </p:cNvPr>
            <p:cNvSpPr/>
            <p:nvPr/>
          </p:nvSpPr>
          <p:spPr bwMode="gray">
            <a:xfrm>
              <a:off x="6474062" y="882889"/>
              <a:ext cx="451886" cy="451886"/>
            </a:xfrm>
            <a:prstGeom prst="ellipse">
              <a:avLst/>
            </a:prstGeom>
            <a:grp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dirty="0">
                  <a:solidFill>
                    <a:sysClr val="windowText" lastClr="000000"/>
                  </a:solidFill>
                </a:rPr>
                <a:t>S1</a:t>
              </a:r>
              <a:endParaRPr lang="en-US" b="1" i="0" u="none" baseline="0" dirty="0">
                <a:solidFill>
                  <a:sysClr val="windowText" lastClr="000000"/>
                </a:solidFill>
              </a:endParaRPr>
            </a:p>
          </p:txBody>
        </p:sp>
        <p:cxnSp>
          <p:nvCxnSpPr>
            <p:cNvPr id="62" name="Elbow Connector 61">
              <a:extLst>
                <a:ext uri="{FF2B5EF4-FFF2-40B4-BE49-F238E27FC236}">
                  <a16:creationId xmlns:a16="http://schemas.microsoft.com/office/drawing/2014/main" id="{7DF6DFCA-A6E1-8347-6C9A-C8915FC286D0}"/>
                </a:ext>
              </a:extLst>
            </p:cNvPr>
            <p:cNvCxnSpPr>
              <a:cxnSpLocks/>
              <a:stCxn id="61" idx="4"/>
              <a:endCxn id="63" idx="2"/>
            </p:cNvCxnSpPr>
            <p:nvPr/>
          </p:nvCxnSpPr>
          <p:spPr bwMode="gray">
            <a:xfrm rot="16200000" flipH="1">
              <a:off x="6842042" y="1192738"/>
              <a:ext cx="45461" cy="329534"/>
            </a:xfrm>
            <a:prstGeom prst="bentConnector2">
              <a:avLst/>
            </a:prstGeom>
            <a:grpFill/>
            <a:ln w="28575"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48533283-87BD-5DF9-2C03-E6E96417B216}"/>
                </a:ext>
              </a:extLst>
            </p:cNvPr>
            <p:cNvSpPr/>
            <p:nvPr/>
          </p:nvSpPr>
          <p:spPr bwMode="gray">
            <a:xfrm>
              <a:off x="7029539" y="1201850"/>
              <a:ext cx="356772" cy="356772"/>
            </a:xfrm>
            <a:prstGeom prst="ellipse">
              <a:avLst/>
            </a:prstGeom>
            <a:grpFill/>
            <a:ln w="28575" cap="rnd">
              <a:solidFill>
                <a:srgbClr val="0070C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A1</a:t>
              </a:r>
            </a:p>
          </p:txBody>
        </p:sp>
      </p:grpSp>
      <p:sp>
        <p:nvSpPr>
          <p:cNvPr id="64" name="TextBox 63">
            <a:extLst>
              <a:ext uri="{FF2B5EF4-FFF2-40B4-BE49-F238E27FC236}">
                <a16:creationId xmlns:a16="http://schemas.microsoft.com/office/drawing/2014/main" id="{DD526D04-96A2-B62F-16FE-79F4F45345FB}"/>
              </a:ext>
            </a:extLst>
          </p:cNvPr>
          <p:cNvSpPr txBox="1"/>
          <p:nvPr/>
        </p:nvSpPr>
        <p:spPr bwMode="gray">
          <a:xfrm>
            <a:off x="1983918" y="3058174"/>
            <a:ext cx="445635" cy="246221"/>
          </a:xfrm>
          <a:prstGeom prst="rect">
            <a:avLst/>
          </a:prstGeom>
          <a:noFill/>
        </p:spPr>
        <p:txBody>
          <a:bodyPr vert="horz" wrap="none" lIns="0" tIns="0" rIns="0" bIns="0" rtlCol="0">
            <a:spAutoFit/>
          </a:bodyPr>
          <a:lstStyle/>
          <a:p>
            <a:pPr algn="ctr">
              <a:spcBef>
                <a:spcPts val="600"/>
              </a:spcBef>
            </a:pPr>
            <a:r>
              <a:rPr lang="en-US" sz="1600" i="1" dirty="0"/>
              <a:t>state</a:t>
            </a:r>
          </a:p>
        </p:txBody>
      </p:sp>
      <p:cxnSp>
        <p:nvCxnSpPr>
          <p:cNvPr id="66" name="Straight Connector 65">
            <a:extLst>
              <a:ext uri="{FF2B5EF4-FFF2-40B4-BE49-F238E27FC236}">
                <a16:creationId xmlns:a16="http://schemas.microsoft.com/office/drawing/2014/main" id="{ED54AF2A-0686-C421-9CA9-539AC52F6A57}"/>
              </a:ext>
            </a:extLst>
          </p:cNvPr>
          <p:cNvCxnSpPr/>
          <p:nvPr/>
        </p:nvCxnSpPr>
        <p:spPr bwMode="gray">
          <a:xfrm>
            <a:off x="3175819" y="3058174"/>
            <a:ext cx="0" cy="324418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7948EC-16B3-AF8C-15F3-8183EDEE494C}"/>
              </a:ext>
            </a:extLst>
          </p:cNvPr>
          <p:cNvCxnSpPr/>
          <p:nvPr/>
        </p:nvCxnSpPr>
        <p:spPr bwMode="gray">
          <a:xfrm>
            <a:off x="4935793" y="3058174"/>
            <a:ext cx="0" cy="324418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3BDDCFE-DA82-BFF3-E237-E965953C4DDE}"/>
              </a:ext>
            </a:extLst>
          </p:cNvPr>
          <p:cNvCxnSpPr/>
          <p:nvPr/>
        </p:nvCxnSpPr>
        <p:spPr bwMode="gray">
          <a:xfrm>
            <a:off x="6676103" y="3058174"/>
            <a:ext cx="0" cy="324418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199812-6CDF-9DD7-0920-D2387E59DEBF}"/>
              </a:ext>
            </a:extLst>
          </p:cNvPr>
          <p:cNvCxnSpPr/>
          <p:nvPr/>
        </p:nvCxnSpPr>
        <p:spPr bwMode="gray">
          <a:xfrm>
            <a:off x="8396748" y="3058174"/>
            <a:ext cx="0" cy="3244187"/>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Right Arrow 69">
            <a:extLst>
              <a:ext uri="{FF2B5EF4-FFF2-40B4-BE49-F238E27FC236}">
                <a16:creationId xmlns:a16="http://schemas.microsoft.com/office/drawing/2014/main" id="{75283854-89AC-7412-56A6-36059F5F286B}"/>
              </a:ext>
            </a:extLst>
          </p:cNvPr>
          <p:cNvSpPr/>
          <p:nvPr/>
        </p:nvSpPr>
        <p:spPr bwMode="gray">
          <a:xfrm>
            <a:off x="8108067" y="4371850"/>
            <a:ext cx="616692" cy="478213"/>
          </a:xfrm>
          <a:prstGeom prst="rightArrow">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1" name="Right Arrow 70">
            <a:extLst>
              <a:ext uri="{FF2B5EF4-FFF2-40B4-BE49-F238E27FC236}">
                <a16:creationId xmlns:a16="http://schemas.microsoft.com/office/drawing/2014/main" id="{88367A4F-A091-ACF8-4A12-C11A30CD6765}"/>
              </a:ext>
            </a:extLst>
          </p:cNvPr>
          <p:cNvSpPr/>
          <p:nvPr/>
        </p:nvSpPr>
        <p:spPr bwMode="gray">
          <a:xfrm>
            <a:off x="6397414" y="4371850"/>
            <a:ext cx="616692" cy="478213"/>
          </a:xfrm>
          <a:prstGeom prst="rightArrow">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2" name="Right Arrow 71">
            <a:extLst>
              <a:ext uri="{FF2B5EF4-FFF2-40B4-BE49-F238E27FC236}">
                <a16:creationId xmlns:a16="http://schemas.microsoft.com/office/drawing/2014/main" id="{960D0F00-5C08-9ADF-0880-1201C83001A6}"/>
              </a:ext>
            </a:extLst>
          </p:cNvPr>
          <p:cNvSpPr/>
          <p:nvPr/>
        </p:nvSpPr>
        <p:spPr bwMode="gray">
          <a:xfrm>
            <a:off x="4635558" y="4371850"/>
            <a:ext cx="616692" cy="478213"/>
          </a:xfrm>
          <a:prstGeom prst="rightArrow">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3" name="Right Arrow 72">
            <a:extLst>
              <a:ext uri="{FF2B5EF4-FFF2-40B4-BE49-F238E27FC236}">
                <a16:creationId xmlns:a16="http://schemas.microsoft.com/office/drawing/2014/main" id="{243730A1-D5FF-4D1D-E544-7D15F1519360}"/>
              </a:ext>
            </a:extLst>
          </p:cNvPr>
          <p:cNvSpPr/>
          <p:nvPr/>
        </p:nvSpPr>
        <p:spPr bwMode="gray">
          <a:xfrm>
            <a:off x="2896814" y="4371850"/>
            <a:ext cx="616692" cy="478213"/>
          </a:xfrm>
          <a:prstGeom prst="rightArrow">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4" name="TextBox 73">
            <a:extLst>
              <a:ext uri="{FF2B5EF4-FFF2-40B4-BE49-F238E27FC236}">
                <a16:creationId xmlns:a16="http://schemas.microsoft.com/office/drawing/2014/main" id="{AEAA320C-91D3-2210-F5EA-9DFF0FAF35C0}"/>
              </a:ext>
            </a:extLst>
          </p:cNvPr>
          <p:cNvSpPr txBox="1"/>
          <p:nvPr/>
        </p:nvSpPr>
        <p:spPr bwMode="gray">
          <a:xfrm>
            <a:off x="2821355" y="4072963"/>
            <a:ext cx="775853" cy="215444"/>
          </a:xfrm>
          <a:prstGeom prst="rect">
            <a:avLst/>
          </a:prstGeom>
          <a:solidFill>
            <a:schemeClr val="bg1"/>
          </a:solidFill>
        </p:spPr>
        <p:txBody>
          <a:bodyPr vert="horz" wrap="none" lIns="0" tIns="0" rIns="0" bIns="0" rtlCol="0">
            <a:spAutoFit/>
          </a:bodyPr>
          <a:lstStyle/>
          <a:p>
            <a:pPr algn="ctr">
              <a:spcBef>
                <a:spcPts val="600"/>
              </a:spcBef>
            </a:pPr>
            <a:r>
              <a:rPr lang="en-US" sz="1400" b="1" dirty="0">
                <a:solidFill>
                  <a:srgbClr val="C40000"/>
                </a:solidFill>
              </a:rPr>
              <a:t>impasse!</a:t>
            </a:r>
          </a:p>
        </p:txBody>
      </p:sp>
      <p:sp>
        <p:nvSpPr>
          <p:cNvPr id="75" name="TextBox 74">
            <a:extLst>
              <a:ext uri="{FF2B5EF4-FFF2-40B4-BE49-F238E27FC236}">
                <a16:creationId xmlns:a16="http://schemas.microsoft.com/office/drawing/2014/main" id="{01C0E0DB-3818-4343-7896-4DDDE468AD7C}"/>
              </a:ext>
            </a:extLst>
          </p:cNvPr>
          <p:cNvSpPr txBox="1"/>
          <p:nvPr/>
        </p:nvSpPr>
        <p:spPr bwMode="gray">
          <a:xfrm>
            <a:off x="8058141" y="5042964"/>
            <a:ext cx="716543" cy="507831"/>
          </a:xfrm>
          <a:prstGeom prst="rect">
            <a:avLst/>
          </a:prstGeom>
          <a:solidFill>
            <a:schemeClr val="bg1"/>
          </a:solidFill>
        </p:spPr>
        <p:txBody>
          <a:bodyPr vert="horz" wrap="none" lIns="0" tIns="0" rIns="0" bIns="0" rtlCol="0">
            <a:spAutoFit/>
          </a:bodyPr>
          <a:lstStyle/>
          <a:p>
            <a:pPr algn="ctr">
              <a:spcBef>
                <a:spcPts val="600"/>
              </a:spcBef>
            </a:pPr>
            <a:r>
              <a:rPr lang="en-US" sz="1400" b="1" dirty="0">
                <a:solidFill>
                  <a:srgbClr val="00B050"/>
                </a:solidFill>
              </a:rPr>
              <a:t>impasse</a:t>
            </a:r>
          </a:p>
          <a:p>
            <a:pPr algn="ctr">
              <a:spcBef>
                <a:spcPts val="600"/>
              </a:spcBef>
            </a:pPr>
            <a:r>
              <a:rPr lang="en-US" sz="1400" b="1" dirty="0">
                <a:solidFill>
                  <a:srgbClr val="00B050"/>
                </a:solidFill>
              </a:rPr>
              <a:t>solved!</a:t>
            </a:r>
          </a:p>
        </p:txBody>
      </p:sp>
      <p:sp>
        <p:nvSpPr>
          <p:cNvPr id="76" name="Rectangle 75">
            <a:extLst>
              <a:ext uri="{FF2B5EF4-FFF2-40B4-BE49-F238E27FC236}">
                <a16:creationId xmlns:a16="http://schemas.microsoft.com/office/drawing/2014/main" id="{455F00F2-1C34-E50E-2475-1ECE712426E3}"/>
              </a:ext>
            </a:extLst>
          </p:cNvPr>
          <p:cNvSpPr/>
          <p:nvPr/>
        </p:nvSpPr>
        <p:spPr bwMode="gray">
          <a:xfrm>
            <a:off x="6676103" y="2409083"/>
            <a:ext cx="3785409" cy="47821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X2 is copied from S2 to S1</a:t>
            </a:r>
          </a:p>
        </p:txBody>
      </p:sp>
      <p:cxnSp>
        <p:nvCxnSpPr>
          <p:cNvPr id="82" name="Curved Connector 81">
            <a:extLst>
              <a:ext uri="{FF2B5EF4-FFF2-40B4-BE49-F238E27FC236}">
                <a16:creationId xmlns:a16="http://schemas.microsoft.com/office/drawing/2014/main" id="{33E5B55F-7E0B-46FB-9301-C38438CC324F}"/>
              </a:ext>
            </a:extLst>
          </p:cNvPr>
          <p:cNvCxnSpPr>
            <a:stCxn id="76" idx="1"/>
          </p:cNvCxnSpPr>
          <p:nvPr/>
        </p:nvCxnSpPr>
        <p:spPr bwMode="gray">
          <a:xfrm rot="10800000" flipV="1">
            <a:off x="6241461" y="2648189"/>
            <a:ext cx="434642" cy="2756981"/>
          </a:xfrm>
          <a:prstGeom prst="curvedConnector2">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E23341A8-8E32-222A-7B60-1AD01FA3CDF5}"/>
              </a:ext>
            </a:extLst>
          </p:cNvPr>
          <p:cNvCxnSpPr>
            <a:cxnSpLocks/>
            <a:stCxn id="76" idx="1"/>
          </p:cNvCxnSpPr>
          <p:nvPr/>
        </p:nvCxnSpPr>
        <p:spPr bwMode="gray">
          <a:xfrm rot="10800000" flipH="1" flipV="1">
            <a:off x="6676102" y="2648190"/>
            <a:ext cx="244103" cy="1552782"/>
          </a:xfrm>
          <a:prstGeom prst="curvedConnector4">
            <a:avLst>
              <a:gd name="adj1" fmla="val -93649"/>
              <a:gd name="adj2" fmla="val 100124"/>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6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06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fontScale="85000" lnSpcReduction="20000"/>
          </a:bodyPr>
          <a:lstStyle/>
          <a:p>
            <a:r>
              <a:rPr lang="en-US" sz="2800" dirty="0"/>
              <a:t>This lesson explains the following new concepts:</a:t>
            </a:r>
          </a:p>
          <a:p>
            <a:endParaRPr lang="en-US" sz="2800" dirty="0"/>
          </a:p>
          <a:p>
            <a:pPr marL="514350" indent="-514350">
              <a:buFont typeface="+mj-lt"/>
              <a:buAutoNum type="arabicPeriod"/>
            </a:pPr>
            <a:r>
              <a:rPr lang="en-US" sz="2800" dirty="0"/>
              <a:t>Hierarchical problem solving in Soar</a:t>
            </a:r>
          </a:p>
          <a:p>
            <a:pPr marL="514350" indent="-514350">
              <a:buFont typeface="+mj-lt"/>
              <a:buAutoNum type="arabicPeriod"/>
            </a:pPr>
            <a:r>
              <a:rPr lang="en-US" sz="2800" dirty="0"/>
              <a:t>Substates</a:t>
            </a:r>
          </a:p>
          <a:p>
            <a:pPr marL="514350" indent="-514350">
              <a:buFont typeface="+mj-lt"/>
              <a:buAutoNum type="arabicPeriod"/>
            </a:pPr>
            <a:r>
              <a:rPr lang="en-US" sz="2800" dirty="0"/>
              <a:t>Naming states</a:t>
            </a:r>
          </a:p>
          <a:p>
            <a:pPr marL="742950" lvl="1" indent="-514350"/>
            <a:r>
              <a:rPr lang="en-US" sz="2800" dirty="0"/>
              <a:t>Using the "</a:t>
            </a:r>
            <a:r>
              <a:rPr lang="en-US" sz="2800" dirty="0">
                <a:latin typeface="Consolas" panose="020B0609020204030204" pitchFamily="49" charset="0"/>
                <a:ea typeface="Menlo" panose="020B0609030804020204" pitchFamily="49" charset="0"/>
                <a:cs typeface="Menlo" panose="020B0609030804020204" pitchFamily="49" charset="0"/>
              </a:rPr>
              <a:t>^superstate</a:t>
            </a:r>
            <a:r>
              <a:rPr lang="en-US" sz="2800" dirty="0"/>
              <a:t>" WME</a:t>
            </a:r>
          </a:p>
          <a:p>
            <a:pPr marL="742950" lvl="1" indent="-514350"/>
            <a:r>
              <a:rPr lang="en-US" sz="2800" dirty="0"/>
              <a:t>Using the “</a:t>
            </a:r>
            <a:r>
              <a:rPr lang="en-US" sz="2800" dirty="0">
                <a:latin typeface="Consolas" panose="020B0609020204030204" pitchFamily="49" charset="0"/>
                <a:ea typeface="Menlo" panose="020B0609030804020204" pitchFamily="49" charset="0"/>
                <a:cs typeface="Menlo" panose="020B0609030804020204" pitchFamily="49" charset="0"/>
              </a:rPr>
              <a:t>run --elaboration</a:t>
            </a:r>
            <a:r>
              <a:rPr lang="en-US" sz="2800" dirty="0"/>
              <a:t>” command</a:t>
            </a:r>
          </a:p>
          <a:p>
            <a:pPr marL="514350" indent="-514350">
              <a:buFont typeface="+mj-lt"/>
              <a:buAutoNum type="arabicPeriod"/>
            </a:pPr>
            <a:r>
              <a:rPr lang="en-US" sz="2800" dirty="0"/>
              <a:t>Solving impasses in substate processing</a:t>
            </a:r>
          </a:p>
          <a:p>
            <a:pPr marL="742950" lvl="1" indent="-514350"/>
            <a:r>
              <a:rPr lang="en-US" sz="2800" dirty="0"/>
              <a:t>Accessing tied operators from a substate</a:t>
            </a:r>
          </a:p>
          <a:p>
            <a:pPr marL="742950" lvl="1" indent="-514350"/>
            <a:r>
              <a:rPr lang="en-US" sz="2800" dirty="0"/>
              <a:t>Returning results from a substate</a:t>
            </a:r>
          </a:p>
          <a:p>
            <a:pPr marL="742950" lvl="1" indent="-514350"/>
            <a:r>
              <a:rPr lang="en-US" sz="2800" dirty="0"/>
              <a:t>Ensuring result persistence</a:t>
            </a:r>
          </a:p>
        </p:txBody>
      </p:sp>
    </p:spTree>
    <p:extLst>
      <p:ext uri="{BB962C8B-B14F-4D97-AF65-F5344CB8AC3E}">
        <p14:creationId xmlns:p14="http://schemas.microsoft.com/office/powerpoint/2010/main" val="811936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63534A-00FF-D5FD-D897-44B87FE757C7}"/>
              </a:ext>
            </a:extLst>
          </p:cNvPr>
          <p:cNvSpPr>
            <a:spLocks noGrp="1"/>
          </p:cNvSpPr>
          <p:nvPr>
            <p:ph type="title"/>
          </p:nvPr>
        </p:nvSpPr>
        <p:spPr/>
        <p:txBody>
          <a:bodyPr/>
          <a:lstStyle/>
          <a:p>
            <a:r>
              <a:rPr lang="en-US" dirty="0"/>
              <a:t>2. Returning the Solution From the Substate</a:t>
            </a:r>
          </a:p>
        </p:txBody>
      </p:sp>
      <p:sp>
        <p:nvSpPr>
          <p:cNvPr id="2" name="Content Placeholder 1">
            <a:extLst>
              <a:ext uri="{FF2B5EF4-FFF2-40B4-BE49-F238E27FC236}">
                <a16:creationId xmlns:a16="http://schemas.microsoft.com/office/drawing/2014/main" id="{F952FC45-A699-CCD0-C67B-D19EB05B08A7}"/>
              </a:ext>
            </a:extLst>
          </p:cNvPr>
          <p:cNvSpPr>
            <a:spLocks noGrp="1"/>
          </p:cNvSpPr>
          <p:nvPr>
            <p:ph idx="1"/>
          </p:nvPr>
        </p:nvSpPr>
        <p:spPr>
          <a:xfrm>
            <a:off x="1524000" y="1316003"/>
            <a:ext cx="9144000" cy="4750499"/>
          </a:xfrm>
        </p:spPr>
        <p:txBody>
          <a:bodyPr>
            <a:normAutofit/>
          </a:bodyPr>
          <a:lstStyle/>
          <a:p>
            <a:r>
              <a:rPr lang="en-US" dirty="0"/>
              <a:t>How do we solve a superstate’s impasse from a substate?</a:t>
            </a:r>
          </a:p>
          <a:p>
            <a:pPr marL="285750" indent="-285750">
              <a:buFont typeface="Arial" panose="020B0604020202020204" pitchFamily="34" charset="0"/>
              <a:buChar char="•"/>
            </a:pPr>
            <a:r>
              <a:rPr lang="en-US" dirty="0"/>
              <a:t>By modifying the superstate’s WM</a:t>
            </a:r>
          </a:p>
          <a:p>
            <a:r>
              <a:rPr lang="en-US" dirty="0"/>
              <a:t>A rule modifies its state’s superstate WM by adding/removing WMEs from any structure connected to the superstate ID.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Remember: Each time the superstate is modified, this modification is called “returning a result” from the substate to the superstate</a:t>
            </a:r>
          </a:p>
        </p:txBody>
      </p:sp>
      <p:sp>
        <p:nvSpPr>
          <p:cNvPr id="4" name="TextBox 3">
            <a:extLst>
              <a:ext uri="{FF2B5EF4-FFF2-40B4-BE49-F238E27FC236}">
                <a16:creationId xmlns:a16="http://schemas.microsoft.com/office/drawing/2014/main" id="{13052D77-FFF1-035F-DBD1-38948FEAD1DF}"/>
              </a:ext>
            </a:extLst>
          </p:cNvPr>
          <p:cNvSpPr txBox="1"/>
          <p:nvPr/>
        </p:nvSpPr>
        <p:spPr bwMode="gray">
          <a:xfrm>
            <a:off x="3725158" y="2736502"/>
            <a:ext cx="4305666" cy="1384995"/>
          </a:xfrm>
          <a:prstGeom prst="rect">
            <a:avLst/>
          </a:prstGeom>
          <a:noFill/>
        </p:spPr>
        <p:txBody>
          <a:bodyPr vert="horz" wrap="none" lIns="0" tIns="0" rIns="0" bIns="0" rtlCol="0">
            <a:spAutoFit/>
          </a:bodyPr>
          <a:lstStyle/>
          <a:p>
            <a:r>
              <a:rPr lang="en-US" dirty="0" err="1">
                <a:solidFill>
                  <a:srgbClr val="000000"/>
                </a:solidFill>
                <a:effectLst/>
                <a:latin typeface="Consolas" panose="020B0609020204030204" pitchFamily="49" charset="0"/>
                <a:ea typeface="Menlo" panose="020B0609030804020204" pitchFamily="49" charset="0"/>
                <a:cs typeface="Menlo" panose="020B0609030804020204" pitchFamily="49" charset="0"/>
              </a:rPr>
              <a:t>sp</a:t>
            </a:r>
            <a:r>
              <a:rPr lang="en-US" dirty="0">
                <a:solidFill>
                  <a:srgbClr val="000000"/>
                </a:solidFill>
                <a:effectLst/>
                <a:latin typeface="Consolas" panose="020B0609020204030204" pitchFamily="49" charset="0"/>
                <a:ea typeface="Menlo" panose="020B0609030804020204" pitchFamily="49" charset="0"/>
                <a:cs typeface="Menlo" panose="020B0609030804020204" pitchFamily="49" charset="0"/>
              </a:rPr>
              <a:t> {elaborate*fizz-buzz*returned</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(state &lt;s&gt;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^superstate &lt;ss&gt;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^drink-fizzy false)</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--&gt;</a:t>
            </a:r>
          </a:p>
          <a:p>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a:t>
            </a:r>
            <a:r>
              <a:rPr lang="en-US" b="1" dirty="0">
                <a:solidFill>
                  <a:srgbClr val="000000"/>
                </a:solidFill>
                <a:latin typeface="Consolas" panose="020B0609020204030204" pitchFamily="49" charset="0"/>
                <a:ea typeface="Menlo" panose="020B0609030804020204" pitchFamily="49" charset="0"/>
                <a:cs typeface="Menlo" panose="020B0609030804020204" pitchFamily="49" charset="0"/>
              </a:rPr>
              <a:t>&lt;ss&gt;</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 ^fizz nil)}</a:t>
            </a:r>
            <a:endParaRPr lang="en-US" dirty="0">
              <a:latin typeface="Consolas" panose="020B0609020204030204" pitchFamily="49" charset="0"/>
              <a:ea typeface="Menlo" panose="020B0609030804020204" pitchFamily="49" charset="0"/>
              <a:cs typeface="Menlo" panose="020B0609030804020204" pitchFamily="49" charset="0"/>
            </a:endParaRPr>
          </a:p>
        </p:txBody>
      </p:sp>
      <p:sp>
        <p:nvSpPr>
          <p:cNvPr id="5" name="TextBox 4">
            <a:extLst>
              <a:ext uri="{FF2B5EF4-FFF2-40B4-BE49-F238E27FC236}">
                <a16:creationId xmlns:a16="http://schemas.microsoft.com/office/drawing/2014/main" id="{532C1B45-33B3-5CFA-C265-BF0982E41E5D}"/>
              </a:ext>
            </a:extLst>
          </p:cNvPr>
          <p:cNvSpPr txBox="1"/>
          <p:nvPr/>
        </p:nvSpPr>
        <p:spPr bwMode="gray">
          <a:xfrm>
            <a:off x="457199" y="4527755"/>
            <a:ext cx="5324169" cy="846386"/>
          </a:xfrm>
          <a:prstGeom prst="rect">
            <a:avLst/>
          </a:prstGeom>
          <a:noFill/>
        </p:spPr>
        <p:txBody>
          <a:bodyPr vert="horz" wrap="square" lIns="0" tIns="0" rIns="0" bIns="0" rtlCol="0">
            <a:spAutoFit/>
          </a:bodyPr>
          <a:lstStyle/>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S2</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^superstate S1 ^drink-fizzy false</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S1</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^superstate nil)</a:t>
            </a:r>
          </a:p>
          <a:p>
            <a:pPr algn="l">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p:txBody>
      </p:sp>
      <p:sp>
        <p:nvSpPr>
          <p:cNvPr id="19" name="TextBox 18">
            <a:extLst>
              <a:ext uri="{FF2B5EF4-FFF2-40B4-BE49-F238E27FC236}">
                <a16:creationId xmlns:a16="http://schemas.microsoft.com/office/drawing/2014/main" id="{91C0FAE1-AF5C-FF26-0C3A-9614E253C9DD}"/>
              </a:ext>
            </a:extLst>
          </p:cNvPr>
          <p:cNvSpPr txBox="1"/>
          <p:nvPr/>
        </p:nvSpPr>
        <p:spPr bwMode="gray">
          <a:xfrm>
            <a:off x="6558116" y="4527755"/>
            <a:ext cx="5324168" cy="846386"/>
          </a:xfrm>
          <a:prstGeom prst="rect">
            <a:avLst/>
          </a:prstGeom>
          <a:noFill/>
        </p:spPr>
        <p:txBody>
          <a:bodyPr vert="horz" wrap="square" lIns="0" tIns="0" rIns="0" bIns="0" rtlCol="0">
            <a:spAutoFit/>
          </a:bodyPr>
          <a:lstStyle/>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S2</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dirty="0">
                <a:solidFill>
                  <a:srgbClr val="000000"/>
                </a:solidFill>
                <a:latin typeface="Consolas" panose="020B0609020204030204" pitchFamily="49" charset="0"/>
                <a:ea typeface="Menlo" panose="020B0609030804020204" pitchFamily="49" charset="0"/>
                <a:cs typeface="Menlo" panose="020B0609030804020204" pitchFamily="49" charset="0"/>
              </a:rPr>
              <a:t>^superstate S1 ^drink-fizzy false</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p>
          <a:p>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S1</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 ^superstate nil </a:t>
            </a:r>
            <a:r>
              <a:rPr lang="en-US" sz="1800" b="1" dirty="0">
                <a:solidFill>
                  <a:srgbClr val="000000"/>
                </a:solidFill>
                <a:effectLst/>
                <a:latin typeface="Consolas" panose="020B0609020204030204" pitchFamily="49" charset="0"/>
                <a:ea typeface="Menlo" panose="020B0609030804020204" pitchFamily="49" charset="0"/>
                <a:cs typeface="Menlo" panose="020B0609030804020204" pitchFamily="49" charset="0"/>
              </a:rPr>
              <a:t>^fizz nil</a:t>
            </a:r>
            <a:r>
              <a:rPr lang="en-US" sz="1800" dirty="0">
                <a:solidFill>
                  <a:srgbClr val="000000"/>
                </a:solidFill>
                <a:effectLst/>
                <a:latin typeface="Consolas" panose="020B0609020204030204" pitchFamily="49" charset="0"/>
                <a:ea typeface="Menlo" panose="020B0609030804020204" pitchFamily="49" charset="0"/>
                <a:cs typeface="Menlo" panose="020B0609030804020204" pitchFamily="49" charset="0"/>
              </a:rPr>
              <a:t>)</a:t>
            </a:r>
          </a:p>
          <a:p>
            <a:pPr algn="l">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p:txBody>
      </p:sp>
      <p:sp>
        <p:nvSpPr>
          <p:cNvPr id="20" name="Right Arrow 19">
            <a:extLst>
              <a:ext uri="{FF2B5EF4-FFF2-40B4-BE49-F238E27FC236}">
                <a16:creationId xmlns:a16="http://schemas.microsoft.com/office/drawing/2014/main" id="{5BD3D46E-3A4A-D72E-8088-0BC84D09A8F4}"/>
              </a:ext>
            </a:extLst>
          </p:cNvPr>
          <p:cNvSpPr/>
          <p:nvPr/>
        </p:nvSpPr>
        <p:spPr bwMode="gray">
          <a:xfrm>
            <a:off x="5787653" y="4524989"/>
            <a:ext cx="616692" cy="478213"/>
          </a:xfrm>
          <a:prstGeom prst="rightArrow">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1" name="Rectangle 20">
            <a:extLst>
              <a:ext uri="{FF2B5EF4-FFF2-40B4-BE49-F238E27FC236}">
                <a16:creationId xmlns:a16="http://schemas.microsoft.com/office/drawing/2014/main" id="{E03E303C-3216-1816-610B-BEE659AC5ED9}"/>
              </a:ext>
            </a:extLst>
          </p:cNvPr>
          <p:cNvSpPr/>
          <p:nvPr/>
        </p:nvSpPr>
        <p:spPr bwMode="gray">
          <a:xfrm>
            <a:off x="9320981" y="2404015"/>
            <a:ext cx="2413820" cy="165115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In this example,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^fizz nil</a:t>
            </a:r>
            <a:r>
              <a:rPr lang="en-US" sz="2000" b="1" dirty="0">
                <a:solidFill>
                  <a:schemeClr val="accent6"/>
                </a:solidFill>
                <a:latin typeface="+mj-lt"/>
                <a:ea typeface="Menlo" panose="020B0609030804020204" pitchFamily="49" charset="0"/>
                <a:cs typeface="Menlo" panose="020B0609030804020204" pitchFamily="49" charset="0"/>
              </a:rPr>
              <a:t> is created directly on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S1</a:t>
            </a:r>
            <a:r>
              <a:rPr lang="en-US" sz="2000" b="1" dirty="0">
                <a:solidFill>
                  <a:schemeClr val="accent6"/>
                </a:solidFill>
                <a:latin typeface="+mj-lt"/>
                <a:ea typeface="Menlo" panose="020B0609030804020204" pitchFamily="49" charset="0"/>
                <a:cs typeface="Menlo" panose="020B0609030804020204" pitchFamily="49" charset="0"/>
              </a:rPr>
              <a:t> from a rule that fires in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S2</a:t>
            </a:r>
            <a:r>
              <a:rPr lang="en-US" sz="2000" b="1" dirty="0">
                <a:solidFill>
                  <a:schemeClr val="accent6"/>
                </a:solidFill>
                <a:latin typeface="+mj-lt"/>
                <a:ea typeface="Menlo" panose="020B0609030804020204" pitchFamily="49" charset="0"/>
                <a:cs typeface="Menlo" panose="020B0609030804020204" pitchFamily="49" charset="0"/>
              </a:rPr>
              <a:t>.</a:t>
            </a:r>
          </a:p>
        </p:txBody>
      </p:sp>
      <p:cxnSp>
        <p:nvCxnSpPr>
          <p:cNvPr id="22" name="Curved Connector 21">
            <a:extLst>
              <a:ext uri="{FF2B5EF4-FFF2-40B4-BE49-F238E27FC236}">
                <a16:creationId xmlns:a16="http://schemas.microsoft.com/office/drawing/2014/main" id="{797FA1E6-ACAB-1F57-F109-3C43095875E3}"/>
              </a:ext>
            </a:extLst>
          </p:cNvPr>
          <p:cNvCxnSpPr>
            <a:cxnSpLocks/>
            <a:stCxn id="21" idx="1"/>
          </p:cNvCxnSpPr>
          <p:nvPr/>
        </p:nvCxnSpPr>
        <p:spPr bwMode="gray">
          <a:xfrm rot="10800000" flipV="1">
            <a:off x="6980903" y="3229592"/>
            <a:ext cx="2340078" cy="742640"/>
          </a:xfrm>
          <a:prstGeom prst="curvedConnector3">
            <a:avLst>
              <a:gd name="adj1" fmla="val 28151"/>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89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93FAF-0357-6DCF-20E4-426097EE53BF}"/>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7242F195-F906-B8A2-90BC-69E4D3456213}"/>
              </a:ext>
            </a:extLst>
          </p:cNvPr>
          <p:cNvSpPr>
            <a:spLocks noGrp="1"/>
          </p:cNvSpPr>
          <p:nvPr>
            <p:ph idx="1"/>
          </p:nvPr>
        </p:nvSpPr>
        <p:spPr>
          <a:xfrm>
            <a:off x="1386348" y="1557210"/>
            <a:ext cx="9419304" cy="3930085"/>
          </a:xfrm>
        </p:spPr>
        <p:txBody>
          <a:bodyPr>
            <a:normAutofit/>
          </a:bodyPr>
          <a:lstStyle/>
          <a:p>
            <a:pPr marL="342900" indent="-342900">
              <a:buFont typeface="Arial" panose="020B0604020202020204" pitchFamily="34" charset="0"/>
              <a:buAutoNum type="arabicPeriod"/>
            </a:pPr>
            <a:r>
              <a:rPr lang="en-US" sz="2000" dirty="0">
                <a:ea typeface="Menlo" panose="020B0609030804020204" pitchFamily="49" charset="0"/>
                <a:cs typeface="Menlo" panose="020B0609030804020204" pitchFamily="49" charset="0"/>
              </a:rPr>
              <a:t>Open your rule, </a:t>
            </a:r>
            <a:r>
              <a:rPr lang="en-US" b="1" dirty="0">
                <a:effectLst/>
                <a:latin typeface="Consolas" panose="020B0609020204030204" pitchFamily="49" charset="0"/>
              </a:rPr>
              <a:t>apply*</a:t>
            </a:r>
            <a:r>
              <a:rPr lang="en-US" b="1" dirty="0" err="1">
                <a:effectLst/>
                <a:latin typeface="Consolas" panose="020B0609020204030204" pitchFamily="49" charset="0"/>
              </a:rPr>
              <a:t>suppliersort</a:t>
            </a:r>
            <a:r>
              <a:rPr lang="en-US" b="1" dirty="0">
                <a:effectLst/>
                <a:latin typeface="Consolas" panose="020B0609020204030204" pitchFamily="49" charset="0"/>
              </a:rPr>
              <a:t>-tie*break-</a:t>
            </a:r>
            <a:r>
              <a:rPr lang="en-US" b="1" dirty="0" err="1">
                <a:effectLst/>
                <a:latin typeface="Consolas" panose="020B0609020204030204" pitchFamily="49" charset="0"/>
              </a:rPr>
              <a:t>attr</a:t>
            </a:r>
            <a:r>
              <a:rPr lang="en-US" b="1" dirty="0">
                <a:effectLst/>
                <a:latin typeface="Consolas" panose="020B0609020204030204" pitchFamily="49" charset="0"/>
              </a:rPr>
              <a:t>-tie*prefer-total-score</a:t>
            </a:r>
            <a:endParaRPr lang="en-US" b="1" dirty="0">
              <a:latin typeface="Consolas" panose="020B0609020204030204" pitchFamily="49" charset="0"/>
            </a:endParaRPr>
          </a:p>
          <a:p>
            <a:pPr marL="342900" indent="-342900">
              <a:buFont typeface="Arial" panose="020B0604020202020204" pitchFamily="34" charset="0"/>
              <a:buAutoNum type="arabicPeriod"/>
            </a:pPr>
            <a:r>
              <a:rPr lang="en-US" sz="2000" dirty="0"/>
              <a:t>Follow the commented instructions to fill out the RHS to do the following:</a:t>
            </a:r>
            <a:endParaRPr lang="en-US" sz="2000" b="0" dirty="0">
              <a:effectLst/>
            </a:endParaRPr>
          </a:p>
          <a:p>
            <a:pPr marL="571500" lvl="1" indent="-342900"/>
            <a:r>
              <a:rPr lang="en-US" sz="2000" dirty="0"/>
              <a:t>Modify the superstate </a:t>
            </a:r>
            <a:r>
              <a:rPr lang="en-US" sz="2000" dirty="0">
                <a:latin typeface="Consolas" panose="020B0609020204030204" pitchFamily="49" charset="0"/>
                <a:ea typeface="Menlo" panose="020B0609030804020204" pitchFamily="49" charset="0"/>
                <a:cs typeface="Menlo" panose="020B0609030804020204" pitchFamily="49" charset="0"/>
              </a:rPr>
              <a:t>&lt;ss&gt;</a:t>
            </a:r>
            <a:r>
              <a:rPr lang="en-US" sz="2000" dirty="0"/>
              <a:t> (“return a result”) by creating a preference between the operator IDs there.</a:t>
            </a:r>
          </a:p>
          <a:p>
            <a:pPr marL="800100" lvl="3" indent="-342900"/>
            <a:r>
              <a:rPr lang="en-US" sz="1800" dirty="0"/>
              <a:t>Mark item </a:t>
            </a:r>
            <a:r>
              <a:rPr lang="en-US" sz="1800" dirty="0">
                <a:latin typeface="Consolas" panose="020B0609020204030204" pitchFamily="49" charset="0"/>
                <a:ea typeface="Menlo" panose="020B0609030804020204" pitchFamily="49" charset="0"/>
                <a:cs typeface="Menlo" panose="020B0609030804020204" pitchFamily="49" charset="0"/>
              </a:rPr>
              <a:t>&lt;o1&gt;</a:t>
            </a:r>
            <a:r>
              <a:rPr lang="en-US" sz="1800" dirty="0">
                <a:ea typeface="Menlo" panose="020B0609030804020204" pitchFamily="49" charset="0"/>
                <a:cs typeface="Menlo" panose="020B0609030804020204" pitchFamily="49" charset="0"/>
              </a:rPr>
              <a:t> as better than item </a:t>
            </a:r>
            <a:r>
              <a:rPr lang="en-US" sz="1800" dirty="0">
                <a:latin typeface="Consolas" panose="020B0609020204030204" pitchFamily="49" charset="0"/>
                <a:ea typeface="Menlo" panose="020B0609030804020204" pitchFamily="49" charset="0"/>
                <a:cs typeface="Menlo" panose="020B0609030804020204" pitchFamily="49" charset="0"/>
              </a:rPr>
              <a:t>&lt;o2&gt;</a:t>
            </a:r>
            <a:r>
              <a:rPr lang="en-US" sz="1800" dirty="0"/>
              <a:t>.</a:t>
            </a:r>
          </a:p>
          <a:p>
            <a:pPr marL="571500" lvl="1" indent="-342900"/>
            <a:r>
              <a:rPr lang="en-US" sz="2000" dirty="0"/>
              <a:t>Note: You don’t need to test for </a:t>
            </a:r>
            <a:r>
              <a:rPr lang="en-US" sz="2000" dirty="0">
                <a:latin typeface="Consolas" panose="020B0609020204030204" pitchFamily="49" charset="0"/>
                <a:ea typeface="Menlo" panose="020B0609030804020204" pitchFamily="49" charset="0"/>
                <a:cs typeface="Menlo" panose="020B0609030804020204" pitchFamily="49" charset="0"/>
              </a:rPr>
              <a:t>(&lt;ss&gt; ^operator &lt;o1&gt;)</a:t>
            </a:r>
            <a:r>
              <a:rPr lang="en-US" sz="2000" dirty="0"/>
              <a:t> or </a:t>
            </a:r>
            <a:r>
              <a:rPr lang="en-US" sz="2000" dirty="0">
                <a:latin typeface="Consolas" panose="020B0609020204030204" pitchFamily="49" charset="0"/>
                <a:ea typeface="Menlo" panose="020B0609030804020204" pitchFamily="49" charset="0"/>
                <a:cs typeface="Menlo" panose="020B0609030804020204" pitchFamily="49" charset="0"/>
              </a:rPr>
              <a:t>(… &lt;o2&gt;)</a:t>
            </a:r>
            <a:r>
              <a:rPr lang="en-US" sz="2000" dirty="0"/>
              <a:t>, because </a:t>
            </a:r>
            <a:r>
              <a:rPr lang="en-US" sz="2000" dirty="0">
                <a:latin typeface="Consolas" panose="020B0609020204030204" pitchFamily="49" charset="0"/>
                <a:ea typeface="Menlo" panose="020B0609030804020204" pitchFamily="49" charset="0"/>
                <a:cs typeface="Menlo" panose="020B0609030804020204" pitchFamily="49" charset="0"/>
              </a:rPr>
              <a:t>(&lt;s&gt; ^item &lt;o1&gt; &lt;o2&gt;)</a:t>
            </a:r>
            <a:r>
              <a:rPr lang="en-US" sz="2000" dirty="0"/>
              <a:t> gives us the reference to the same IDs.</a:t>
            </a:r>
          </a:p>
          <a:p>
            <a:pPr marL="342900" indent="-342900">
              <a:buAutoNum type="arabicPeriod"/>
            </a:pPr>
            <a:r>
              <a:rPr lang="en-US" sz="2000" dirty="0"/>
              <a:t>Proceed to the next slide when you are ready to test your rule.</a:t>
            </a:r>
          </a:p>
        </p:txBody>
      </p:sp>
    </p:spTree>
    <p:extLst>
      <p:ext uri="{BB962C8B-B14F-4D97-AF65-F5344CB8AC3E}">
        <p14:creationId xmlns:p14="http://schemas.microsoft.com/office/powerpoint/2010/main" val="3566348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BE9E5-2C17-361B-06B6-FBC757987B7D}"/>
              </a:ext>
            </a:extLst>
          </p:cNvPr>
          <p:cNvPicPr>
            <a:picLocks noChangeAspect="1"/>
          </p:cNvPicPr>
          <p:nvPr/>
        </p:nvPicPr>
        <p:blipFill>
          <a:blip r:embed="rId2"/>
          <a:srcRect/>
          <a:stretch/>
        </p:blipFill>
        <p:spPr>
          <a:xfrm>
            <a:off x="7536813" y="170267"/>
            <a:ext cx="3907041" cy="6132094"/>
          </a:xfrm>
          <a:prstGeom prst="rect">
            <a:avLst/>
          </a:prstGeom>
          <a:ln>
            <a:solidFill>
              <a:schemeClr val="accent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3AE9F6B6-24E4-3B6A-8133-A1FAA3676E29}"/>
              </a:ext>
            </a:extLst>
          </p:cNvPr>
          <p:cNvSpPr>
            <a:spLocks noGrp="1"/>
          </p:cNvSpPr>
          <p:nvPr>
            <p:ph type="title"/>
          </p:nvPr>
        </p:nvSpPr>
        <p:spPr/>
        <p:txBody>
          <a:bodyPr/>
          <a:lstStyle/>
          <a:p>
            <a:r>
              <a:rPr lang="en-US" dirty="0"/>
              <a:t>Final Results</a:t>
            </a:r>
          </a:p>
        </p:txBody>
      </p:sp>
      <p:sp>
        <p:nvSpPr>
          <p:cNvPr id="2" name="Content Placeholder 1">
            <a:extLst>
              <a:ext uri="{FF2B5EF4-FFF2-40B4-BE49-F238E27FC236}">
                <a16:creationId xmlns:a16="http://schemas.microsoft.com/office/drawing/2014/main" id="{914379F4-54A9-EBE0-278B-31B616A272F2}"/>
              </a:ext>
            </a:extLst>
          </p:cNvPr>
          <p:cNvSpPr>
            <a:spLocks noGrp="1"/>
          </p:cNvSpPr>
          <p:nvPr>
            <p:ph idx="1"/>
          </p:nvPr>
        </p:nvSpPr>
        <p:spPr>
          <a:xfrm>
            <a:off x="748146" y="1557210"/>
            <a:ext cx="6751782" cy="3930085"/>
          </a:xfrm>
        </p:spPr>
        <p:txBody>
          <a:bodyPr/>
          <a:lstStyle/>
          <a:p>
            <a:r>
              <a:rPr lang="en-US" dirty="0"/>
              <a:t>Hit “run”, and you should see the following:</a:t>
            </a:r>
          </a:p>
          <a:p>
            <a:pPr marL="285750" indent="-285750">
              <a:buFont typeface="Arial" panose="020B0604020202020204" pitchFamily="34" charset="0"/>
              <a:buChar char="•"/>
            </a:pPr>
            <a:r>
              <a:rPr lang="en-US" dirty="0"/>
              <a:t>The </a:t>
            </a:r>
            <a:r>
              <a:rPr lang="en-US" dirty="0">
                <a:latin typeface="Consolas" panose="020B0609020204030204" pitchFamily="49" charset="0"/>
                <a:ea typeface="Menlo" panose="020B0609030804020204" pitchFamily="49" charset="0"/>
                <a:cs typeface="Menlo" panose="020B0609030804020204" pitchFamily="49" charset="0"/>
              </a:rPr>
              <a:t>(break-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 operator completes</a:t>
            </a:r>
          </a:p>
          <a:p>
            <a:pPr marL="285750" indent="-285750">
              <a:buFont typeface="Arial" panose="020B0604020202020204" pitchFamily="34" charset="0"/>
              <a:buChar char="•"/>
            </a:pPr>
            <a:r>
              <a:rPr lang="en-US" dirty="0"/>
              <a:t>Our apply rule fires for each needed preference</a:t>
            </a:r>
          </a:p>
          <a:p>
            <a:pPr marL="285750" indent="-285750">
              <a:buFont typeface="Arial" panose="020B0604020202020204" pitchFamily="34" charset="0"/>
              <a:buChar char="•"/>
            </a:pPr>
            <a:r>
              <a:rPr lang="en-US" dirty="0" err="1"/>
              <a:t>Topstate</a:t>
            </a:r>
            <a:r>
              <a:rPr lang="en-US" dirty="0"/>
              <a:t> processing is then able to proceed to completion without further impasses, using all these results together</a:t>
            </a:r>
          </a:p>
          <a:p>
            <a:pPr marL="514350" lvl="1" indent="-285750"/>
            <a:r>
              <a:rPr lang="en-US" dirty="0"/>
              <a:t>(Using rules imported from previous projects.)</a:t>
            </a:r>
          </a:p>
          <a:p>
            <a:r>
              <a:rPr lang="en-US" dirty="0"/>
              <a:t>If so, </a:t>
            </a:r>
            <a:r>
              <a:rPr lang="en-US" b="1" dirty="0"/>
              <a:t>congratulations</a:t>
            </a:r>
            <a:r>
              <a:rPr lang="en-US" dirty="0"/>
              <a:t>! </a:t>
            </a:r>
            <a:br>
              <a:rPr lang="en-US" dirty="0"/>
            </a:br>
            <a:r>
              <a:rPr lang="en-US" dirty="0"/>
              <a:t>You have completed the agent for Project 06!</a:t>
            </a:r>
          </a:p>
          <a:p>
            <a:pPr marL="285750" indent="-285750">
              <a:buFont typeface="Arial" panose="020B0604020202020204" pitchFamily="34" charset="0"/>
              <a:buChar char="•"/>
            </a:pPr>
            <a:r>
              <a:rPr lang="en-US" dirty="0"/>
              <a:t>But don’t close the lesson yet – there is a little bit more to explore…</a:t>
            </a:r>
          </a:p>
          <a:p>
            <a:pPr marL="285750" indent="-285750">
              <a:buFont typeface="Arial" panose="020B0604020202020204" pitchFamily="34" charset="0"/>
              <a:buChar char="•"/>
            </a:pPr>
            <a:r>
              <a:rPr lang="en-US" dirty="0"/>
              <a:t>Proceed to the next slide when you are ready.</a:t>
            </a:r>
          </a:p>
        </p:txBody>
      </p:sp>
      <p:cxnSp>
        <p:nvCxnSpPr>
          <p:cNvPr id="9" name="Elbow Connector 8">
            <a:extLst>
              <a:ext uri="{FF2B5EF4-FFF2-40B4-BE49-F238E27FC236}">
                <a16:creationId xmlns:a16="http://schemas.microsoft.com/office/drawing/2014/main" id="{30EC9070-1242-DC3F-1D4F-85A635E62C57}"/>
              </a:ext>
            </a:extLst>
          </p:cNvPr>
          <p:cNvCxnSpPr>
            <a:cxnSpLocks/>
          </p:cNvCxnSpPr>
          <p:nvPr/>
        </p:nvCxnSpPr>
        <p:spPr bwMode="gray">
          <a:xfrm flipV="1">
            <a:off x="5855855" y="951346"/>
            <a:ext cx="2068945" cy="1099127"/>
          </a:xfrm>
          <a:prstGeom prst="bentConnector3">
            <a:avLst>
              <a:gd name="adj1" fmla="val 18750"/>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C140BBD7-A481-0238-7CA6-732C0AD7407D}"/>
              </a:ext>
            </a:extLst>
          </p:cNvPr>
          <p:cNvSpPr/>
          <p:nvPr/>
        </p:nvSpPr>
        <p:spPr bwMode="gray">
          <a:xfrm>
            <a:off x="7124711" y="1075953"/>
            <a:ext cx="301325" cy="2572411"/>
          </a:xfrm>
          <a:prstGeom prst="leftBrace">
            <a:avLst>
              <a:gd name="adj1" fmla="val 8333"/>
              <a:gd name="adj2" fmla="val 51436"/>
            </a:avLst>
          </a:prstGeom>
          <a:ln w="3810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24CFF44-84A6-B513-B6FC-D29BB5877E7C}"/>
              </a:ext>
            </a:extLst>
          </p:cNvPr>
          <p:cNvCxnSpPr>
            <a:cxnSpLocks/>
            <a:stCxn id="13" idx="1"/>
          </p:cNvCxnSpPr>
          <p:nvPr/>
        </p:nvCxnSpPr>
        <p:spPr bwMode="gray">
          <a:xfrm flipH="1">
            <a:off x="6003636" y="2399098"/>
            <a:ext cx="1121075" cy="0"/>
          </a:xfrm>
          <a:prstGeom prst="line">
            <a:avLst/>
          </a:prstGeom>
          <a:ln w="3810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07F9F7-4634-315D-55A2-FBF63FBBBE44}"/>
              </a:ext>
            </a:extLst>
          </p:cNvPr>
          <p:cNvCxnSpPr>
            <a:cxnSpLocks/>
          </p:cNvCxnSpPr>
          <p:nvPr/>
        </p:nvCxnSpPr>
        <p:spPr bwMode="gray">
          <a:xfrm>
            <a:off x="6307844" y="3328901"/>
            <a:ext cx="936347" cy="1242374"/>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34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B28B8-3986-080D-2040-1FC83E62FA9C}"/>
              </a:ext>
            </a:extLst>
          </p:cNvPr>
          <p:cNvSpPr>
            <a:spLocks noGrp="1"/>
          </p:cNvSpPr>
          <p:nvPr>
            <p:ph type="title"/>
          </p:nvPr>
        </p:nvSpPr>
        <p:spPr/>
        <p:txBody>
          <a:bodyPr/>
          <a:lstStyle/>
          <a:p>
            <a:r>
              <a:rPr lang="en-US" dirty="0"/>
              <a:t>3. Result Persistence</a:t>
            </a:r>
          </a:p>
        </p:txBody>
      </p:sp>
      <p:sp>
        <p:nvSpPr>
          <p:cNvPr id="2" name="Content Placeholder 1">
            <a:extLst>
              <a:ext uri="{FF2B5EF4-FFF2-40B4-BE49-F238E27FC236}">
                <a16:creationId xmlns:a16="http://schemas.microsoft.com/office/drawing/2014/main" id="{7FD00DDE-6560-B514-FC31-6ACCF93C741C}"/>
              </a:ext>
            </a:extLst>
          </p:cNvPr>
          <p:cNvSpPr>
            <a:spLocks noGrp="1"/>
          </p:cNvSpPr>
          <p:nvPr>
            <p:ph idx="1"/>
          </p:nvPr>
        </p:nvSpPr>
        <p:spPr/>
        <p:txBody>
          <a:bodyPr/>
          <a:lstStyle/>
          <a:p>
            <a:r>
              <a:rPr lang="en-US" dirty="0"/>
              <a:t>Recall from Lesson 03 that the actions of non-apply rules (“</a:t>
            </a:r>
            <a:r>
              <a:rPr lang="en-US" dirty="0" err="1"/>
              <a:t>i</a:t>
            </a:r>
            <a:r>
              <a:rPr lang="en-US" dirty="0"/>
              <a:t>-supported” rules) only persist for as long as the rule instantiation that created them still matches.</a:t>
            </a:r>
          </a:p>
          <a:p>
            <a:pPr marL="285750" indent="-285750">
              <a:buFont typeface="Arial" panose="020B0604020202020204" pitchFamily="34" charset="0"/>
              <a:buChar char="•"/>
            </a:pPr>
            <a:r>
              <a:rPr lang="en-US" dirty="0"/>
              <a:t>As soon as the instantiation no longer matches, the results go away.</a:t>
            </a:r>
          </a:p>
          <a:p>
            <a:r>
              <a:rPr lang="en-US" dirty="0"/>
              <a:t>Once our substate goes away, we see that the preferences that it created </a:t>
            </a:r>
            <a:r>
              <a:rPr lang="en-US" i="1" dirty="0"/>
              <a:t>remain</a:t>
            </a:r>
            <a:r>
              <a:rPr lang="en-US" dirty="0"/>
              <a:t>.</a:t>
            </a:r>
          </a:p>
          <a:p>
            <a:r>
              <a:rPr lang="en-US" dirty="0"/>
              <a:t>Is this because we used an apply rule to create them from the substate?</a:t>
            </a:r>
          </a:p>
          <a:p>
            <a:pPr marL="285750" indent="-285750">
              <a:buFont typeface="Arial" panose="020B0604020202020204" pitchFamily="34" charset="0"/>
              <a:buChar char="•"/>
            </a:pPr>
            <a:r>
              <a:rPr lang="en-US" dirty="0"/>
              <a:t>Test the theory: On your own, replace your </a:t>
            </a:r>
            <a:r>
              <a:rPr lang="en-US" dirty="0">
                <a:latin typeface="Consolas" panose="020B0609020204030204" pitchFamily="49" charset="0"/>
                <a:ea typeface="Menlo" panose="020B0609030804020204" pitchFamily="49" charset="0"/>
                <a:cs typeface="Menlo" panose="020B0609030804020204" pitchFamily="49" charset="0"/>
              </a:rPr>
              <a:t>(break-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 rules with a single preference rule that fires from the substate.</a:t>
            </a:r>
          </a:p>
          <a:p>
            <a:pPr marL="514350" lvl="1" indent="-285750"/>
            <a:r>
              <a:rPr lang="en-US" dirty="0"/>
              <a:t>All you need to do is copy the apply rule and replace the </a:t>
            </a:r>
            <a:br>
              <a:rPr lang="en-US" dirty="0"/>
            </a:br>
            <a:r>
              <a:rPr lang="en-US" dirty="0"/>
              <a:t>“</a:t>
            </a:r>
            <a:r>
              <a:rPr lang="en-US" dirty="0">
                <a:latin typeface="Consolas" panose="020B0609020204030204" pitchFamily="49" charset="0"/>
                <a:ea typeface="Menlo" panose="020B0609030804020204" pitchFamily="49" charset="0"/>
                <a:cs typeface="Menlo" panose="020B0609030804020204" pitchFamily="49" charset="0"/>
              </a:rPr>
              <a:t>^operator.name 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 test with</a:t>
            </a:r>
            <a:br>
              <a:rPr lang="en-US" dirty="0"/>
            </a:br>
            <a:r>
              <a:rPr lang="en-US" dirty="0"/>
              <a:t>“</a:t>
            </a:r>
            <a:r>
              <a:rPr lang="en-US" dirty="0">
                <a:latin typeface="Consolas" panose="020B0609020204030204" pitchFamily="49" charset="0"/>
                <a:ea typeface="Menlo" panose="020B0609030804020204" pitchFamily="49" charset="0"/>
                <a:cs typeface="Menlo" panose="020B0609030804020204" pitchFamily="49" charset="0"/>
              </a:rPr>
              <a:t>^name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a:t>
            </a:r>
          </a:p>
          <a:p>
            <a:pPr marL="285750" indent="-285750">
              <a:buFont typeface="Arial" panose="020B0604020202020204" pitchFamily="34" charset="0"/>
              <a:buChar char="•"/>
            </a:pPr>
            <a:r>
              <a:rPr lang="en-US" dirty="0"/>
              <a:t>Run the modified agent. What happens?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15901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9401B-10DA-1B66-3989-2A89E70B5B51}"/>
              </a:ext>
            </a:extLst>
          </p:cNvPr>
          <p:cNvSpPr>
            <a:spLocks noGrp="1"/>
          </p:cNvSpPr>
          <p:nvPr>
            <p:ph type="title"/>
          </p:nvPr>
        </p:nvSpPr>
        <p:spPr/>
        <p:txBody>
          <a:bodyPr/>
          <a:lstStyle/>
          <a:p>
            <a:r>
              <a:rPr lang="en-US" dirty="0"/>
              <a:t>Substate Rule Type Doesn’t Affect Result Persistence</a:t>
            </a:r>
          </a:p>
        </p:txBody>
      </p:sp>
      <p:sp>
        <p:nvSpPr>
          <p:cNvPr id="2" name="Content Placeholder 1">
            <a:extLst>
              <a:ext uri="{FF2B5EF4-FFF2-40B4-BE49-F238E27FC236}">
                <a16:creationId xmlns:a16="http://schemas.microsoft.com/office/drawing/2014/main" id="{5E6D6154-4A7F-263F-1CCA-E9B28EEC7CEA}"/>
              </a:ext>
            </a:extLst>
          </p:cNvPr>
          <p:cNvSpPr>
            <a:spLocks noGrp="1"/>
          </p:cNvSpPr>
          <p:nvPr>
            <p:ph idx="1"/>
          </p:nvPr>
        </p:nvSpPr>
        <p:spPr>
          <a:xfrm>
            <a:off x="1260764" y="1557210"/>
            <a:ext cx="9670472" cy="3930085"/>
          </a:xfrm>
        </p:spPr>
        <p:txBody>
          <a:bodyPr/>
          <a:lstStyle/>
          <a:p>
            <a:r>
              <a:rPr lang="en-US" dirty="0"/>
              <a:t>The results </a:t>
            </a:r>
            <a:r>
              <a:rPr lang="en-US" i="1" dirty="0"/>
              <a:t>still persist </a:t>
            </a:r>
            <a:r>
              <a:rPr lang="en-US" dirty="0"/>
              <a:t>even if you don’t use an apply rule to generate them!</a:t>
            </a:r>
          </a:p>
          <a:p>
            <a:pPr marL="285750" indent="-285750">
              <a:buFont typeface="Arial" panose="020B0604020202020204" pitchFamily="34" charset="0"/>
              <a:buChar char="•"/>
            </a:pPr>
            <a:r>
              <a:rPr lang="en-US" dirty="0"/>
              <a:t>Why??</a:t>
            </a:r>
          </a:p>
          <a:p>
            <a:r>
              <a:rPr lang="en-US" dirty="0"/>
              <a:t>Result persistence is not from the substate, but from the </a:t>
            </a:r>
            <a:r>
              <a:rPr lang="en-US" i="1" dirty="0"/>
              <a:t>superstate</a:t>
            </a:r>
          </a:p>
          <a:p>
            <a:pPr marL="285750" indent="-285750">
              <a:buFont typeface="Arial" panose="020B0604020202020204" pitchFamily="34" charset="0"/>
              <a:buChar char="•"/>
            </a:pPr>
            <a:r>
              <a:rPr lang="en-US" dirty="0"/>
              <a:t>How??</a:t>
            </a:r>
          </a:p>
          <a:p>
            <a:r>
              <a:rPr lang="en-US" dirty="0"/>
              <a:t>Soar treats substate results as if they were generated by a rule that fired in the superstate</a:t>
            </a:r>
          </a:p>
          <a:p>
            <a:pPr marL="285750" indent="-285750">
              <a:buFont typeface="Arial" panose="020B0604020202020204" pitchFamily="34" charset="0"/>
              <a:buChar char="•"/>
            </a:pPr>
            <a:r>
              <a:rPr lang="en-US" dirty="0"/>
              <a:t>What??</a:t>
            </a:r>
          </a:p>
          <a:p>
            <a:r>
              <a:rPr lang="en-US" dirty="0"/>
              <a:t>Soar generates a new </a:t>
            </a:r>
            <a:r>
              <a:rPr lang="en-US" i="1" dirty="0"/>
              <a:t>temporary rule</a:t>
            </a:r>
            <a:r>
              <a:rPr lang="en-US" dirty="0"/>
              <a:t> that acts as if it fired in the superstate to create the result</a:t>
            </a:r>
          </a:p>
          <a:p>
            <a:pPr marL="285750" indent="-285750">
              <a:buFont typeface="Arial" panose="020B0604020202020204" pitchFamily="34" charset="0"/>
              <a:buChar char="•"/>
            </a:pPr>
            <a:r>
              <a:rPr lang="en-US" dirty="0"/>
              <a:t>This rule is called a “</a:t>
            </a:r>
            <a:r>
              <a:rPr lang="en-US" b="1" dirty="0"/>
              <a:t>justification</a:t>
            </a:r>
            <a:r>
              <a:rPr lang="en-US" dirty="0"/>
              <a:t>”</a:t>
            </a:r>
          </a:p>
          <a:p>
            <a:pPr marL="285750" indent="-285750">
              <a:buFont typeface="Arial" panose="020B0604020202020204" pitchFamily="34" charset="0"/>
              <a:buChar char="•"/>
            </a:pPr>
            <a:r>
              <a:rPr lang="en-US" dirty="0"/>
              <a:t>Soar generates a justification for every superstate WM change made by a substate</a:t>
            </a:r>
          </a:p>
          <a:p>
            <a:pPr marL="285750" indent="-285750">
              <a:buFont typeface="Arial" panose="020B0604020202020204" pitchFamily="34" charset="0"/>
              <a:buChar char="•"/>
            </a:pPr>
            <a:r>
              <a:rPr lang="en-US" dirty="0"/>
              <a:t>If the justification is an apply rule, the result persists like from any apply rule</a:t>
            </a:r>
          </a:p>
          <a:p>
            <a:pPr marL="285750" indent="-285750">
              <a:buFont typeface="Arial" panose="020B0604020202020204" pitchFamily="34" charset="0"/>
              <a:buChar char="•"/>
            </a:pPr>
            <a:r>
              <a:rPr lang="en-US" dirty="0"/>
              <a:t>Otherwise, the result persists only for as long as the </a:t>
            </a:r>
            <a:r>
              <a:rPr lang="en-US" i="1" dirty="0"/>
              <a:t>justification’s</a:t>
            </a:r>
            <a:r>
              <a:rPr lang="en-US" dirty="0"/>
              <a:t> LHS matches</a:t>
            </a:r>
          </a:p>
        </p:txBody>
      </p:sp>
    </p:spTree>
    <p:extLst>
      <p:ext uri="{BB962C8B-B14F-4D97-AF65-F5344CB8AC3E}">
        <p14:creationId xmlns:p14="http://schemas.microsoft.com/office/powerpoint/2010/main" val="4095668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43264-A92C-A51E-7304-C239625F1EF4}"/>
              </a:ext>
            </a:extLst>
          </p:cNvPr>
          <p:cNvSpPr>
            <a:spLocks noGrp="1"/>
          </p:cNvSpPr>
          <p:nvPr>
            <p:ph type="title"/>
          </p:nvPr>
        </p:nvSpPr>
        <p:spPr/>
        <p:txBody>
          <a:bodyPr/>
          <a:lstStyle/>
          <a:p>
            <a:r>
              <a:rPr lang="en-US" dirty="0"/>
              <a:t>Inspecting Justifications</a:t>
            </a:r>
          </a:p>
        </p:txBody>
      </p:sp>
      <p:sp>
        <p:nvSpPr>
          <p:cNvPr id="2" name="Content Placeholder 1">
            <a:extLst>
              <a:ext uri="{FF2B5EF4-FFF2-40B4-BE49-F238E27FC236}">
                <a16:creationId xmlns:a16="http://schemas.microsoft.com/office/drawing/2014/main" id="{6CC7D62A-76B1-1C1D-EE9F-73E0BD87CDCE}"/>
              </a:ext>
            </a:extLst>
          </p:cNvPr>
          <p:cNvSpPr>
            <a:spLocks noGrp="1"/>
          </p:cNvSpPr>
          <p:nvPr>
            <p:ph idx="1"/>
          </p:nvPr>
        </p:nvSpPr>
        <p:spPr>
          <a:xfrm>
            <a:off x="1524000" y="1557210"/>
            <a:ext cx="9144000" cy="4132390"/>
          </a:xfrm>
        </p:spPr>
        <p:txBody>
          <a:bodyPr>
            <a:normAutofit/>
          </a:bodyPr>
          <a:lstStyle/>
          <a:p>
            <a:r>
              <a:rPr lang="en-US" dirty="0"/>
              <a:t>Run the agent for 4 steps. Then enter this command:</a:t>
            </a:r>
          </a:p>
          <a:p>
            <a:pPr marL="285750" indent="-285750">
              <a:buFont typeface="Arial" panose="020B0604020202020204" pitchFamily="34" charset="0"/>
              <a:buChar char="•"/>
            </a:pPr>
            <a:r>
              <a:rPr lang="en-US" dirty="0"/>
              <a:t>“</a:t>
            </a:r>
            <a:r>
              <a:rPr lang="en-US" dirty="0">
                <a:latin typeface="Consolas" panose="020B0609020204030204" pitchFamily="49" charset="0"/>
                <a:ea typeface="Menlo" panose="020B0609030804020204" pitchFamily="49" charset="0"/>
                <a:cs typeface="Menlo" panose="020B0609030804020204" pitchFamily="49" charset="0"/>
              </a:rPr>
              <a:t>print --full --justifications</a:t>
            </a:r>
            <a:r>
              <a:rPr lang="en-US" dirty="0"/>
              <a:t>”  (or “</a:t>
            </a:r>
            <a:r>
              <a:rPr lang="en-US" dirty="0">
                <a:latin typeface="Consolas" panose="020B0609020204030204" pitchFamily="49" charset="0"/>
                <a:ea typeface="Menlo" panose="020B0609030804020204" pitchFamily="49" charset="0"/>
                <a:cs typeface="Vani" panose="020B0502040204020203" pitchFamily="18" charset="0"/>
              </a:rPr>
              <a:t>p -fj</a:t>
            </a:r>
            <a:r>
              <a:rPr lang="en-US" dirty="0"/>
              <a:t>” for short)</a:t>
            </a:r>
          </a:p>
          <a:p>
            <a:r>
              <a:rPr lang="en-US" dirty="0"/>
              <a:t>Soar will show all justifications that it currently knows, such as the following:</a:t>
            </a:r>
          </a:p>
          <a:p>
            <a:endParaRPr lang="en-US" dirty="0"/>
          </a:p>
          <a:p>
            <a:endParaRPr lang="en-US" dirty="0"/>
          </a:p>
          <a:p>
            <a:endParaRPr lang="en-US" dirty="0"/>
          </a:p>
          <a:p>
            <a:endParaRPr lang="en-US" dirty="0"/>
          </a:p>
          <a:p>
            <a:endParaRPr lang="en-US" dirty="0"/>
          </a:p>
          <a:p>
            <a:endParaRPr lang="en-US" dirty="0"/>
          </a:p>
          <a:p>
            <a:endParaRPr lang="en-US" dirty="0"/>
          </a:p>
          <a:p>
            <a:r>
              <a:rPr lang="en-US" dirty="0"/>
              <a:t>You should see one justification for each result returned from the substate.</a:t>
            </a:r>
          </a:p>
          <a:p>
            <a:pPr marL="285750" indent="-285750">
              <a:buFont typeface="Arial" panose="020B0604020202020204" pitchFamily="34" charset="0"/>
              <a:buChar char="•"/>
            </a:pPr>
            <a:r>
              <a:rPr lang="en-US" dirty="0"/>
              <a:t>Soar treats these as if they were the rules that created the results.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4B1B7C7-1B01-4774-F52F-BECF35354B9D}"/>
              </a:ext>
            </a:extLst>
          </p:cNvPr>
          <p:cNvPicPr>
            <a:picLocks noChangeAspect="1"/>
          </p:cNvPicPr>
          <p:nvPr/>
        </p:nvPicPr>
        <p:blipFill rotWithShape="1">
          <a:blip r:embed="rId2"/>
          <a:srcRect b="9731"/>
          <a:stretch/>
        </p:blipFill>
        <p:spPr>
          <a:xfrm>
            <a:off x="2990579" y="2708879"/>
            <a:ext cx="6210840" cy="213649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201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E2B39-55FF-A475-5955-3C2E14C9E637}"/>
              </a:ext>
            </a:extLst>
          </p:cNvPr>
          <p:cNvPicPr>
            <a:picLocks noChangeAspect="1"/>
          </p:cNvPicPr>
          <p:nvPr/>
        </p:nvPicPr>
        <p:blipFill rotWithShape="1">
          <a:blip r:embed="rId2"/>
          <a:srcRect b="9731"/>
          <a:stretch/>
        </p:blipFill>
        <p:spPr>
          <a:xfrm>
            <a:off x="2990579" y="2708879"/>
            <a:ext cx="6210840" cy="2136498"/>
          </a:xfrm>
          <a:prstGeom prst="rect">
            <a:avLst/>
          </a:prstGeom>
          <a:ln>
            <a:solidFill>
              <a:schemeClr val="tx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A443264-A92C-A51E-7304-C239625F1EF4}"/>
              </a:ext>
            </a:extLst>
          </p:cNvPr>
          <p:cNvSpPr>
            <a:spLocks noGrp="1"/>
          </p:cNvSpPr>
          <p:nvPr>
            <p:ph type="title"/>
          </p:nvPr>
        </p:nvSpPr>
        <p:spPr/>
        <p:txBody>
          <a:bodyPr/>
          <a:lstStyle/>
          <a:p>
            <a:r>
              <a:rPr lang="en-US" dirty="0"/>
              <a:t>Justification Properties</a:t>
            </a:r>
          </a:p>
        </p:txBody>
      </p:sp>
      <p:cxnSp>
        <p:nvCxnSpPr>
          <p:cNvPr id="5" name="Straight Connector 4">
            <a:extLst>
              <a:ext uri="{FF2B5EF4-FFF2-40B4-BE49-F238E27FC236}">
                <a16:creationId xmlns:a16="http://schemas.microsoft.com/office/drawing/2014/main" id="{C1DC23C3-D03C-BFB0-33EC-C5108E675095}"/>
              </a:ext>
            </a:extLst>
          </p:cNvPr>
          <p:cNvCxnSpPr>
            <a:cxnSpLocks/>
            <a:stCxn id="6" idx="2"/>
          </p:cNvCxnSpPr>
          <p:nvPr/>
        </p:nvCxnSpPr>
        <p:spPr bwMode="gray">
          <a:xfrm>
            <a:off x="2669309" y="2068944"/>
            <a:ext cx="1357745" cy="1183303"/>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364AE7C-574F-9E8B-3BE9-3B969EA99DFE}"/>
              </a:ext>
            </a:extLst>
          </p:cNvPr>
          <p:cNvSpPr/>
          <p:nvPr/>
        </p:nvSpPr>
        <p:spPr bwMode="gray">
          <a:xfrm>
            <a:off x="1311563" y="1330035"/>
            <a:ext cx="2715491" cy="73890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It “fires” from the superstate’s context</a:t>
            </a:r>
          </a:p>
        </p:txBody>
      </p:sp>
      <p:sp>
        <p:nvSpPr>
          <p:cNvPr id="14" name="Rectangle 13">
            <a:extLst>
              <a:ext uri="{FF2B5EF4-FFF2-40B4-BE49-F238E27FC236}">
                <a16:creationId xmlns:a16="http://schemas.microsoft.com/office/drawing/2014/main" id="{6788A8CC-83C6-3340-9671-5344C465E5C8}"/>
              </a:ext>
            </a:extLst>
          </p:cNvPr>
          <p:cNvSpPr/>
          <p:nvPr/>
        </p:nvSpPr>
        <p:spPr bwMode="gray">
          <a:xfrm>
            <a:off x="7065819" y="1330035"/>
            <a:ext cx="3666836" cy="73890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It references specific IDs and numbers, not variables</a:t>
            </a:r>
          </a:p>
        </p:txBody>
      </p:sp>
      <p:cxnSp>
        <p:nvCxnSpPr>
          <p:cNvPr id="15" name="Straight Connector 14">
            <a:extLst>
              <a:ext uri="{FF2B5EF4-FFF2-40B4-BE49-F238E27FC236}">
                <a16:creationId xmlns:a16="http://schemas.microsoft.com/office/drawing/2014/main" id="{808BC3B2-DA5D-470C-4557-662CE1F2ED22}"/>
              </a:ext>
            </a:extLst>
          </p:cNvPr>
          <p:cNvCxnSpPr>
            <a:cxnSpLocks/>
            <a:stCxn id="14" idx="2"/>
          </p:cNvCxnSpPr>
          <p:nvPr/>
        </p:nvCxnSpPr>
        <p:spPr bwMode="gray">
          <a:xfrm flipH="1">
            <a:off x="8814062" y="2068944"/>
            <a:ext cx="85175" cy="1183303"/>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F426F9-76BC-95E0-4EB4-10C2121CB8B0}"/>
              </a:ext>
            </a:extLst>
          </p:cNvPr>
          <p:cNvSpPr/>
          <p:nvPr/>
        </p:nvSpPr>
        <p:spPr bwMode="gray">
          <a:xfrm>
            <a:off x="7167416" y="4561881"/>
            <a:ext cx="2890983" cy="73890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It creates the same result as the substate</a:t>
            </a:r>
          </a:p>
        </p:txBody>
      </p:sp>
      <p:cxnSp>
        <p:nvCxnSpPr>
          <p:cNvPr id="19" name="Straight Connector 18">
            <a:extLst>
              <a:ext uri="{FF2B5EF4-FFF2-40B4-BE49-F238E27FC236}">
                <a16:creationId xmlns:a16="http://schemas.microsoft.com/office/drawing/2014/main" id="{7785BFC7-4A6F-FA65-A125-B5F5FE28CAD3}"/>
              </a:ext>
            </a:extLst>
          </p:cNvPr>
          <p:cNvCxnSpPr>
            <a:cxnSpLocks/>
            <a:stCxn id="18" idx="1"/>
          </p:cNvCxnSpPr>
          <p:nvPr/>
        </p:nvCxnSpPr>
        <p:spPr bwMode="gray">
          <a:xfrm flipH="1" flipV="1">
            <a:off x="5486400" y="4561881"/>
            <a:ext cx="1681016" cy="369455"/>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CE0251-FBBC-5644-33B7-D7A21F737479}"/>
              </a:ext>
            </a:extLst>
          </p:cNvPr>
          <p:cNvCxnSpPr>
            <a:cxnSpLocks/>
            <a:stCxn id="14" idx="2"/>
          </p:cNvCxnSpPr>
          <p:nvPr/>
        </p:nvCxnSpPr>
        <p:spPr bwMode="gray">
          <a:xfrm flipH="1">
            <a:off x="6711885" y="2068944"/>
            <a:ext cx="2187352" cy="1730058"/>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118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2CEDB6-9079-D1B3-422D-A2DD49400EFF}"/>
              </a:ext>
            </a:extLst>
          </p:cNvPr>
          <p:cNvPicPr>
            <a:picLocks noChangeAspect="1"/>
          </p:cNvPicPr>
          <p:nvPr/>
        </p:nvPicPr>
        <p:blipFill rotWithShape="1">
          <a:blip r:embed="rId2"/>
          <a:srcRect b="9731"/>
          <a:stretch/>
        </p:blipFill>
        <p:spPr>
          <a:xfrm>
            <a:off x="5713040" y="3759990"/>
            <a:ext cx="6210840" cy="2136498"/>
          </a:xfrm>
          <a:prstGeom prst="rect">
            <a:avLst/>
          </a:prstGeom>
          <a:ln>
            <a:solidFill>
              <a:schemeClr val="tx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367371A9-8B61-31AE-F65A-5223A9C9D3F9}"/>
              </a:ext>
            </a:extLst>
          </p:cNvPr>
          <p:cNvSpPr>
            <a:spLocks noGrp="1"/>
          </p:cNvSpPr>
          <p:nvPr>
            <p:ph type="title"/>
          </p:nvPr>
        </p:nvSpPr>
        <p:spPr/>
        <p:txBody>
          <a:bodyPr/>
          <a:lstStyle/>
          <a:p>
            <a:r>
              <a:rPr lang="en-US" dirty="0"/>
              <a:t>Justification Generation</a:t>
            </a:r>
          </a:p>
        </p:txBody>
      </p:sp>
      <p:sp>
        <p:nvSpPr>
          <p:cNvPr id="2" name="Content Placeholder 1">
            <a:extLst>
              <a:ext uri="{FF2B5EF4-FFF2-40B4-BE49-F238E27FC236}">
                <a16:creationId xmlns:a16="http://schemas.microsoft.com/office/drawing/2014/main" id="{8ED68B97-7246-853C-94D5-9CCF19EE6A07}"/>
              </a:ext>
            </a:extLst>
          </p:cNvPr>
          <p:cNvSpPr>
            <a:spLocks noGrp="1"/>
          </p:cNvSpPr>
          <p:nvPr>
            <p:ph idx="1"/>
          </p:nvPr>
        </p:nvSpPr>
        <p:spPr/>
        <p:txBody>
          <a:bodyPr/>
          <a:lstStyle/>
          <a:p>
            <a:r>
              <a:rPr lang="en-US" dirty="0"/>
              <a:t>How does Soar generate each justification?</a:t>
            </a:r>
          </a:p>
          <a:p>
            <a:r>
              <a:rPr lang="en-US" dirty="0"/>
              <a:t>Soar automatically tracks the WMEs that each of your rules tests in their LHSs.</a:t>
            </a:r>
          </a:p>
          <a:p>
            <a:r>
              <a:rPr lang="en-US" dirty="0"/>
              <a:t>IF any substate rule’s LHS references a </a:t>
            </a:r>
            <a:r>
              <a:rPr lang="en-US" i="1" dirty="0"/>
              <a:t>superstate</a:t>
            </a:r>
            <a:r>
              <a:rPr lang="en-US" dirty="0"/>
              <a:t> WME in its LHS,</a:t>
            </a:r>
            <a:br>
              <a:rPr lang="en-US" dirty="0"/>
            </a:br>
            <a:r>
              <a:rPr lang="en-US" dirty="0"/>
              <a:t>AND that substate rule was needed to produce the result,</a:t>
            </a:r>
            <a:br>
              <a:rPr lang="en-US" dirty="0"/>
            </a:br>
            <a:r>
              <a:rPr lang="en-US" dirty="0"/>
              <a:t>THEN Soar will include that superstate WME in the justification’s LHS.</a:t>
            </a:r>
          </a:p>
          <a:p>
            <a:r>
              <a:rPr lang="en-US" dirty="0"/>
              <a:t>The justification’s RHS will simply be the returned result.</a:t>
            </a:r>
          </a:p>
        </p:txBody>
      </p:sp>
      <p:cxnSp>
        <p:nvCxnSpPr>
          <p:cNvPr id="5" name="Straight Connector 4">
            <a:extLst>
              <a:ext uri="{FF2B5EF4-FFF2-40B4-BE49-F238E27FC236}">
                <a16:creationId xmlns:a16="http://schemas.microsoft.com/office/drawing/2014/main" id="{BE609582-8733-CF46-AA9C-0FAEE027FBEC}"/>
              </a:ext>
            </a:extLst>
          </p:cNvPr>
          <p:cNvCxnSpPr>
            <a:cxnSpLocks/>
            <a:stCxn id="6" idx="3"/>
            <a:endCxn id="18" idx="1"/>
          </p:cNvCxnSpPr>
          <p:nvPr/>
        </p:nvCxnSpPr>
        <p:spPr bwMode="gray">
          <a:xfrm flipV="1">
            <a:off x="5190084" y="4915059"/>
            <a:ext cx="726906" cy="104206"/>
          </a:xfrm>
          <a:prstGeom prst="line">
            <a:avLst/>
          </a:prstGeom>
          <a:ln w="38100" cap="rnd">
            <a:solidFill>
              <a:schemeClr val="tx2"/>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06A8458-2798-C873-D8FC-BF441EC6AAAD}"/>
              </a:ext>
            </a:extLst>
          </p:cNvPr>
          <p:cNvSpPr/>
          <p:nvPr/>
        </p:nvSpPr>
        <p:spPr bwMode="gray">
          <a:xfrm>
            <a:off x="1159498" y="4506515"/>
            <a:ext cx="4030586" cy="102550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0" dirty="0">
                <a:solidFill>
                  <a:schemeClr val="accent6"/>
                </a:solidFill>
                <a:effectLst/>
              </a:rPr>
              <a:t>Most of this LHS comes directly from the apply rule for </a:t>
            </a:r>
            <a:r>
              <a:rPr lang="en-US" b="1" dirty="0">
                <a:solidFill>
                  <a:schemeClr val="accent6"/>
                </a:solidFill>
                <a:effectLst/>
                <a:latin typeface="Consolas" panose="020B0609020204030204" pitchFamily="49" charset="0"/>
              </a:rPr>
              <a:t>break-</a:t>
            </a:r>
            <a:r>
              <a:rPr lang="en-US" b="1" dirty="0" err="1">
                <a:solidFill>
                  <a:schemeClr val="accent6"/>
                </a:solidFill>
                <a:effectLst/>
                <a:latin typeface="Consolas" panose="020B0609020204030204" pitchFamily="49" charset="0"/>
              </a:rPr>
              <a:t>attr</a:t>
            </a:r>
            <a:r>
              <a:rPr lang="en-US" b="1" dirty="0">
                <a:solidFill>
                  <a:schemeClr val="accent6"/>
                </a:solidFill>
                <a:effectLst/>
                <a:latin typeface="Consolas" panose="020B0609020204030204" pitchFamily="49" charset="0"/>
              </a:rPr>
              <a:t>-tie</a:t>
            </a:r>
            <a:r>
              <a:rPr lang="en-US" b="0" dirty="0">
                <a:solidFill>
                  <a:schemeClr val="accent6"/>
                </a:solidFill>
                <a:effectLst/>
              </a:rPr>
              <a:t>,</a:t>
            </a:r>
          </a:p>
          <a:p>
            <a:pPr algn="ctr"/>
            <a:r>
              <a:rPr lang="en-US" dirty="0">
                <a:solidFill>
                  <a:schemeClr val="accent6"/>
                </a:solidFill>
              </a:rPr>
              <a:t>which also generated the result.</a:t>
            </a:r>
            <a:endParaRPr lang="en-US" b="0" dirty="0">
              <a:solidFill>
                <a:schemeClr val="accent6"/>
              </a:solidFill>
              <a:effectLst/>
            </a:endParaRPr>
          </a:p>
        </p:txBody>
      </p:sp>
      <p:sp>
        <p:nvSpPr>
          <p:cNvPr id="18" name="Left Brace 17">
            <a:extLst>
              <a:ext uri="{FF2B5EF4-FFF2-40B4-BE49-F238E27FC236}">
                <a16:creationId xmlns:a16="http://schemas.microsoft.com/office/drawing/2014/main" id="{1D0B361B-A0EB-898F-4C2A-D0192688F945}"/>
              </a:ext>
            </a:extLst>
          </p:cNvPr>
          <p:cNvSpPr/>
          <p:nvPr/>
        </p:nvSpPr>
        <p:spPr bwMode="gray">
          <a:xfrm>
            <a:off x="5916990" y="4506515"/>
            <a:ext cx="267499" cy="794276"/>
          </a:xfrm>
          <a:prstGeom prst="leftBrace">
            <a:avLst>
              <a:gd name="adj1" fmla="val 8333"/>
              <a:gd name="adj2" fmla="val 51436"/>
            </a:avLst>
          </a:prstGeom>
          <a:ln w="3810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3222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5D3E31-B0B3-55A9-43DC-6B845D8FCCE6}"/>
              </a:ext>
            </a:extLst>
          </p:cNvPr>
          <p:cNvPicPr>
            <a:picLocks noChangeAspect="1"/>
          </p:cNvPicPr>
          <p:nvPr/>
        </p:nvPicPr>
        <p:blipFill rotWithShape="1">
          <a:blip r:embed="rId2"/>
          <a:srcRect b="9731"/>
          <a:stretch/>
        </p:blipFill>
        <p:spPr>
          <a:xfrm>
            <a:off x="5713040" y="3759990"/>
            <a:ext cx="6210840" cy="2136498"/>
          </a:xfrm>
          <a:prstGeom prst="rect">
            <a:avLst/>
          </a:prstGeom>
          <a:ln>
            <a:solidFill>
              <a:schemeClr val="tx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367371A9-8B61-31AE-F65A-5223A9C9D3F9}"/>
              </a:ext>
            </a:extLst>
          </p:cNvPr>
          <p:cNvSpPr>
            <a:spLocks noGrp="1"/>
          </p:cNvSpPr>
          <p:nvPr>
            <p:ph type="title"/>
          </p:nvPr>
        </p:nvSpPr>
        <p:spPr/>
        <p:txBody>
          <a:bodyPr/>
          <a:lstStyle/>
          <a:p>
            <a:r>
              <a:rPr lang="en-US" dirty="0" err="1"/>
              <a:t>Backtracing</a:t>
            </a:r>
            <a:endParaRPr lang="en-US" dirty="0"/>
          </a:p>
        </p:txBody>
      </p:sp>
      <p:sp>
        <p:nvSpPr>
          <p:cNvPr id="2" name="Content Placeholder 1">
            <a:extLst>
              <a:ext uri="{FF2B5EF4-FFF2-40B4-BE49-F238E27FC236}">
                <a16:creationId xmlns:a16="http://schemas.microsoft.com/office/drawing/2014/main" id="{8ED68B97-7246-853C-94D5-9CCF19EE6A07}"/>
              </a:ext>
            </a:extLst>
          </p:cNvPr>
          <p:cNvSpPr>
            <a:spLocks noGrp="1"/>
          </p:cNvSpPr>
          <p:nvPr>
            <p:ph idx="1"/>
          </p:nvPr>
        </p:nvSpPr>
        <p:spPr/>
        <p:txBody>
          <a:bodyPr/>
          <a:lstStyle/>
          <a:p>
            <a:r>
              <a:rPr lang="en-US" dirty="0"/>
              <a:t>To determine if a rule was needed for a result, Soar uses a process called </a:t>
            </a:r>
            <a:r>
              <a:rPr lang="en-US" i="1" dirty="0" err="1"/>
              <a:t>backtracing</a:t>
            </a:r>
            <a:r>
              <a:rPr lang="en-US" dirty="0"/>
              <a:t>.</a:t>
            </a:r>
          </a:p>
          <a:p>
            <a:pPr marL="285750" indent="-285750">
              <a:buFont typeface="Arial" panose="020B0604020202020204" pitchFamily="34" charset="0"/>
              <a:buChar char="•"/>
            </a:pPr>
            <a:r>
              <a:rPr lang="en-US" dirty="0"/>
              <a:t>It follows the chain(s) of dependance back from the rule that generated the result to any rule(s) that tested a parent state.</a:t>
            </a:r>
          </a:p>
          <a:p>
            <a:r>
              <a:rPr lang="en-US" dirty="0"/>
              <a:t>For most agents, you don’t have to worry about how this works, but it’s useful to know.</a:t>
            </a:r>
          </a:p>
          <a:p>
            <a:pPr marL="285750" indent="-285750">
              <a:buFont typeface="Arial" panose="020B0604020202020204" pitchFamily="34" charset="0"/>
              <a:buChar char="•"/>
            </a:pPr>
            <a:r>
              <a:rPr lang="en-US" dirty="0"/>
              <a:t>Examine your code to see how results depend on </a:t>
            </a:r>
            <a:r>
              <a:rPr lang="en-US" dirty="0">
                <a:latin typeface="Consolas" panose="020B0609020204030204" pitchFamily="49" charset="0"/>
                <a:ea typeface="Menlo" panose="020B0609030804020204" pitchFamily="49" charset="0"/>
                <a:cs typeface="Menlo" panose="020B0609030804020204" pitchFamily="49" charset="0"/>
              </a:rPr>
              <a:t>(S1 ^name </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-main)</a:t>
            </a:r>
            <a:r>
              <a:rPr lang="en-US" dirty="0"/>
              <a:t>.</a:t>
            </a:r>
          </a:p>
        </p:txBody>
      </p:sp>
      <p:sp>
        <p:nvSpPr>
          <p:cNvPr id="15" name="Rectangle 14">
            <a:extLst>
              <a:ext uri="{FF2B5EF4-FFF2-40B4-BE49-F238E27FC236}">
                <a16:creationId xmlns:a16="http://schemas.microsoft.com/office/drawing/2014/main" id="{6F2EC131-E003-2D18-8C22-3916F3C1464C}"/>
              </a:ext>
            </a:extLst>
          </p:cNvPr>
          <p:cNvSpPr/>
          <p:nvPr/>
        </p:nvSpPr>
        <p:spPr bwMode="gray">
          <a:xfrm>
            <a:off x="517874" y="3495172"/>
            <a:ext cx="5578126" cy="231922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indent="-228600">
              <a:buFont typeface="+mj-lt"/>
              <a:buAutoNum type="arabicPeriod"/>
            </a:pPr>
            <a:r>
              <a:rPr lang="en-US" sz="1400" b="1" dirty="0">
                <a:solidFill>
                  <a:schemeClr val="accent6"/>
                </a:solidFill>
                <a:effectLst/>
                <a:latin typeface="Consolas" panose="020B0609020204030204" pitchFamily="49" charset="0"/>
              </a:rPr>
              <a:t>elaborate*</a:t>
            </a:r>
            <a:r>
              <a:rPr lang="en-US" sz="1400" b="1" dirty="0" err="1">
                <a:solidFill>
                  <a:schemeClr val="accent6"/>
                </a:solidFill>
                <a:effectLst/>
                <a:latin typeface="Consolas" panose="020B0609020204030204" pitchFamily="49" charset="0"/>
              </a:rPr>
              <a:t>suppliersort</a:t>
            </a:r>
            <a:r>
              <a:rPr lang="en-US" sz="1400" b="1" dirty="0">
                <a:solidFill>
                  <a:schemeClr val="accent6"/>
                </a:solidFill>
                <a:effectLst/>
                <a:latin typeface="Consolas" panose="020B0609020204030204" pitchFamily="49" charset="0"/>
              </a:rPr>
              <a:t>-tie*name</a:t>
            </a:r>
            <a:r>
              <a:rPr lang="en-US" sz="1400" b="0" dirty="0">
                <a:solidFill>
                  <a:schemeClr val="accent6"/>
                </a:solidFill>
                <a:effectLst/>
                <a:latin typeface="Consolas" panose="020B0609020204030204" pitchFamily="49" charset="0"/>
              </a:rPr>
              <a:t> </a:t>
            </a:r>
            <a:br>
              <a:rPr lang="en-US" sz="1400" b="0" dirty="0">
                <a:solidFill>
                  <a:schemeClr val="accent6"/>
                </a:solidFill>
                <a:effectLst/>
                <a:latin typeface="Consolas" panose="020B0609020204030204" pitchFamily="49" charset="0"/>
              </a:rPr>
            </a:br>
            <a:r>
              <a:rPr lang="en-US" sz="1400" b="0" dirty="0">
                <a:solidFill>
                  <a:schemeClr val="accent6"/>
                </a:solidFill>
                <a:effectLst/>
              </a:rPr>
              <a:t>tested</a:t>
            </a:r>
            <a:r>
              <a:rPr lang="en-US" sz="1400" b="0" dirty="0">
                <a:solidFill>
                  <a:schemeClr val="accent6"/>
                </a:solidFill>
                <a:effectLst/>
                <a:latin typeface="Consolas" panose="020B0609020204030204" pitchFamily="49" charset="0"/>
              </a:rPr>
              <a:t> (&lt;ss&gt; </a:t>
            </a:r>
            <a:r>
              <a:rPr lang="en-US" sz="1400" b="1" dirty="0">
                <a:solidFill>
                  <a:schemeClr val="accent6"/>
                </a:solidFill>
                <a:effectLst/>
                <a:latin typeface="Consolas" panose="020B0609020204030204" pitchFamily="49" charset="0"/>
              </a:rPr>
              <a:t>^name </a:t>
            </a:r>
            <a:r>
              <a:rPr lang="en-US" sz="1400" b="1" dirty="0" err="1">
                <a:solidFill>
                  <a:schemeClr val="accent6"/>
                </a:solidFill>
                <a:effectLst/>
                <a:latin typeface="Consolas" panose="020B0609020204030204" pitchFamily="49" charset="0"/>
              </a:rPr>
              <a:t>suppliersort</a:t>
            </a:r>
            <a:r>
              <a:rPr lang="en-US" sz="1400" b="1" dirty="0">
                <a:solidFill>
                  <a:schemeClr val="accent6"/>
                </a:solidFill>
                <a:effectLst/>
                <a:latin typeface="Consolas" panose="020B0609020204030204" pitchFamily="49" charset="0"/>
              </a:rPr>
              <a:t>-main</a:t>
            </a:r>
            <a:r>
              <a:rPr lang="en-US" sz="1400" b="0" dirty="0">
                <a:solidFill>
                  <a:schemeClr val="accent6"/>
                </a:solidFill>
                <a:effectLst/>
                <a:latin typeface="Consolas" panose="020B0609020204030204" pitchFamily="49" charset="0"/>
              </a:rPr>
              <a:t>) </a:t>
            </a:r>
            <a:br>
              <a:rPr lang="en-US" sz="1400" b="0" dirty="0">
                <a:solidFill>
                  <a:schemeClr val="accent6"/>
                </a:solidFill>
                <a:effectLst/>
                <a:latin typeface="Consolas" panose="020B0609020204030204" pitchFamily="49" charset="0"/>
              </a:rPr>
            </a:br>
            <a:r>
              <a:rPr lang="en-US" sz="1400" b="0" dirty="0">
                <a:solidFill>
                  <a:schemeClr val="accent6"/>
                </a:solidFill>
                <a:effectLst/>
              </a:rPr>
              <a:t>and created</a:t>
            </a:r>
            <a:r>
              <a:rPr lang="en-US" sz="1400" b="0" dirty="0">
                <a:solidFill>
                  <a:schemeClr val="accent6"/>
                </a:solidFill>
                <a:effectLst/>
                <a:latin typeface="Consolas" panose="020B0609020204030204" pitchFamily="49" charset="0"/>
              </a:rPr>
              <a:t> (&lt;s&gt; ^name </a:t>
            </a:r>
            <a:r>
              <a:rPr lang="en-US" sz="1400" dirty="0" err="1">
                <a:solidFill>
                  <a:schemeClr val="accent6"/>
                </a:solidFill>
                <a:latin typeface="Consolas" panose="020B0609020204030204" pitchFamily="49" charset="0"/>
              </a:rPr>
              <a:t>suppliersort</a:t>
            </a:r>
            <a:r>
              <a:rPr lang="en-US" sz="1400" b="0" dirty="0">
                <a:solidFill>
                  <a:schemeClr val="accent6"/>
                </a:solidFill>
                <a:effectLst/>
                <a:latin typeface="Consolas" panose="020B0609020204030204" pitchFamily="49" charset="0"/>
              </a:rPr>
              <a:t>-tie)</a:t>
            </a:r>
          </a:p>
          <a:p>
            <a:pPr marL="228600" indent="-228600">
              <a:buFont typeface="+mj-lt"/>
              <a:buAutoNum type="arabicPeriod"/>
            </a:pPr>
            <a:r>
              <a:rPr lang="en-US" sz="1400" b="1" dirty="0">
                <a:solidFill>
                  <a:schemeClr val="accent6"/>
                </a:solidFill>
                <a:effectLst/>
                <a:latin typeface="Consolas" panose="020B0609020204030204" pitchFamily="49" charset="0"/>
              </a:rPr>
              <a:t>propose*</a:t>
            </a:r>
            <a:r>
              <a:rPr lang="en-US" sz="1400" b="1" dirty="0" err="1">
                <a:solidFill>
                  <a:schemeClr val="accent6"/>
                </a:solidFill>
                <a:effectLst/>
                <a:latin typeface="Consolas" panose="020B0609020204030204" pitchFamily="49" charset="0"/>
              </a:rPr>
              <a:t>suppliersort</a:t>
            </a:r>
            <a:r>
              <a:rPr lang="en-US" sz="1400" b="1" dirty="0">
                <a:solidFill>
                  <a:schemeClr val="accent6"/>
                </a:solidFill>
                <a:effectLst/>
                <a:latin typeface="Consolas" panose="020B0609020204030204" pitchFamily="49" charset="0"/>
              </a:rPr>
              <a:t>-tie*break-</a:t>
            </a:r>
            <a:r>
              <a:rPr lang="en-US" sz="1400" b="1" dirty="0" err="1">
                <a:solidFill>
                  <a:schemeClr val="accent6"/>
                </a:solidFill>
                <a:effectLst/>
                <a:latin typeface="Consolas" panose="020B0609020204030204" pitchFamily="49" charset="0"/>
              </a:rPr>
              <a:t>attr</a:t>
            </a:r>
            <a:r>
              <a:rPr lang="en-US" sz="1400" b="1" dirty="0">
                <a:solidFill>
                  <a:schemeClr val="accent6"/>
                </a:solidFill>
                <a:effectLst/>
                <a:latin typeface="Consolas" panose="020B0609020204030204" pitchFamily="49" charset="0"/>
              </a:rPr>
              <a:t>-tie</a:t>
            </a:r>
            <a:r>
              <a:rPr lang="en-US" sz="1400" b="0" dirty="0">
                <a:solidFill>
                  <a:schemeClr val="accent6"/>
                </a:solidFill>
                <a:effectLst/>
                <a:latin typeface="Consolas" panose="020B0609020204030204" pitchFamily="49" charset="0"/>
              </a:rPr>
              <a:t> </a:t>
            </a:r>
            <a:br>
              <a:rPr lang="en-US" sz="1400" b="0" dirty="0">
                <a:solidFill>
                  <a:schemeClr val="accent6"/>
                </a:solidFill>
                <a:effectLst/>
                <a:latin typeface="Consolas" panose="020B0609020204030204" pitchFamily="49" charset="0"/>
              </a:rPr>
            </a:br>
            <a:r>
              <a:rPr lang="en-US" sz="1400" b="0" dirty="0">
                <a:solidFill>
                  <a:schemeClr val="accent6"/>
                </a:solidFill>
                <a:effectLst/>
              </a:rPr>
              <a:t>tested</a:t>
            </a:r>
            <a:r>
              <a:rPr lang="en-US" sz="1400" b="0" dirty="0">
                <a:solidFill>
                  <a:schemeClr val="accent6"/>
                </a:solidFill>
                <a:effectLst/>
                <a:latin typeface="Consolas" panose="020B0609020204030204" pitchFamily="49" charset="0"/>
              </a:rPr>
              <a:t> (&lt;s&gt; ^name </a:t>
            </a:r>
            <a:r>
              <a:rPr lang="en-US" sz="1400" b="0" dirty="0" err="1">
                <a:solidFill>
                  <a:schemeClr val="accent6"/>
                </a:solidFill>
                <a:effectLst/>
                <a:latin typeface="Consolas" panose="020B0609020204030204" pitchFamily="49" charset="0"/>
              </a:rPr>
              <a:t>suppliersort</a:t>
            </a:r>
            <a:r>
              <a:rPr lang="en-US" sz="1400" b="0" dirty="0">
                <a:solidFill>
                  <a:schemeClr val="accent6"/>
                </a:solidFill>
                <a:effectLst/>
                <a:latin typeface="Consolas" panose="020B0609020204030204" pitchFamily="49" charset="0"/>
              </a:rPr>
              <a:t>-tie) </a:t>
            </a:r>
            <a:br>
              <a:rPr lang="en-US" sz="1400" b="0" dirty="0">
                <a:solidFill>
                  <a:schemeClr val="accent6"/>
                </a:solidFill>
                <a:effectLst/>
                <a:latin typeface="Consolas" panose="020B0609020204030204" pitchFamily="49" charset="0"/>
              </a:rPr>
            </a:br>
            <a:r>
              <a:rPr lang="en-US" sz="1400" b="0" dirty="0">
                <a:solidFill>
                  <a:schemeClr val="accent6"/>
                </a:solidFill>
                <a:effectLst/>
              </a:rPr>
              <a:t>and created</a:t>
            </a:r>
            <a:r>
              <a:rPr lang="en-US" sz="1400" b="0" dirty="0">
                <a:solidFill>
                  <a:schemeClr val="accent6"/>
                </a:solidFill>
                <a:effectLst/>
                <a:latin typeface="Consolas" panose="020B0609020204030204" pitchFamily="49" charset="0"/>
              </a:rPr>
              <a:t> (&lt;s&gt; ^operator.name break-</a:t>
            </a:r>
            <a:r>
              <a:rPr lang="en-US" sz="1400" b="0" dirty="0" err="1">
                <a:solidFill>
                  <a:schemeClr val="accent6"/>
                </a:solidFill>
                <a:effectLst/>
                <a:latin typeface="Consolas" panose="020B0609020204030204" pitchFamily="49" charset="0"/>
              </a:rPr>
              <a:t>attr</a:t>
            </a:r>
            <a:r>
              <a:rPr lang="en-US" sz="1400" b="0" dirty="0">
                <a:solidFill>
                  <a:schemeClr val="accent6"/>
                </a:solidFill>
                <a:effectLst/>
                <a:latin typeface="Consolas" panose="020B0609020204030204" pitchFamily="49" charset="0"/>
              </a:rPr>
              <a:t>-tie)</a:t>
            </a:r>
          </a:p>
          <a:p>
            <a:pPr marL="228600" indent="-228600">
              <a:buFont typeface="+mj-lt"/>
              <a:buAutoNum type="arabicPeriod"/>
            </a:pPr>
            <a:r>
              <a:rPr lang="en-US" sz="1200" b="1" dirty="0">
                <a:solidFill>
                  <a:schemeClr val="accent6"/>
                </a:solidFill>
                <a:effectLst/>
                <a:latin typeface="Consolas" panose="020B0609020204030204" pitchFamily="49" charset="0"/>
              </a:rPr>
              <a:t>apply*</a:t>
            </a:r>
            <a:r>
              <a:rPr lang="en-US" sz="1200" b="1" dirty="0" err="1">
                <a:solidFill>
                  <a:schemeClr val="accent6"/>
                </a:solidFill>
                <a:effectLst/>
                <a:latin typeface="Consolas" panose="020B0609020204030204" pitchFamily="49" charset="0"/>
              </a:rPr>
              <a:t>suppliersort</a:t>
            </a:r>
            <a:r>
              <a:rPr lang="en-US" sz="1200" b="1" dirty="0">
                <a:solidFill>
                  <a:schemeClr val="accent6"/>
                </a:solidFill>
                <a:effectLst/>
                <a:latin typeface="Consolas" panose="020B0609020204030204" pitchFamily="49" charset="0"/>
              </a:rPr>
              <a:t>-tie*break-</a:t>
            </a:r>
            <a:r>
              <a:rPr lang="en-US" sz="1200" b="1" dirty="0" err="1">
                <a:solidFill>
                  <a:schemeClr val="accent6"/>
                </a:solidFill>
                <a:effectLst/>
                <a:latin typeface="Consolas" panose="020B0609020204030204" pitchFamily="49" charset="0"/>
              </a:rPr>
              <a:t>attr</a:t>
            </a:r>
            <a:r>
              <a:rPr lang="en-US" sz="1200" b="1" dirty="0">
                <a:solidFill>
                  <a:schemeClr val="accent6"/>
                </a:solidFill>
                <a:effectLst/>
                <a:latin typeface="Consolas" panose="020B0609020204030204" pitchFamily="49" charset="0"/>
              </a:rPr>
              <a:t>-tie*prefer-total-score </a:t>
            </a:r>
            <a:br>
              <a:rPr lang="en-US" sz="1400" b="1" dirty="0">
                <a:solidFill>
                  <a:schemeClr val="accent6"/>
                </a:solidFill>
                <a:effectLst/>
                <a:latin typeface="Consolas" panose="020B0609020204030204" pitchFamily="49" charset="0"/>
              </a:rPr>
            </a:br>
            <a:r>
              <a:rPr lang="en-US" sz="1400" b="0" dirty="0">
                <a:solidFill>
                  <a:schemeClr val="accent6"/>
                </a:solidFill>
                <a:effectLst/>
              </a:rPr>
              <a:t>tested</a:t>
            </a:r>
            <a:r>
              <a:rPr lang="en-US" sz="1400" b="0" dirty="0">
                <a:solidFill>
                  <a:schemeClr val="accent6"/>
                </a:solidFill>
                <a:effectLst/>
                <a:latin typeface="Consolas" panose="020B0609020204030204" pitchFamily="49" charset="0"/>
              </a:rPr>
              <a:t> (&lt;s&gt; ^operator.name break-</a:t>
            </a:r>
            <a:r>
              <a:rPr lang="en-US" sz="1400" b="0" dirty="0" err="1">
                <a:solidFill>
                  <a:schemeClr val="accent6"/>
                </a:solidFill>
                <a:effectLst/>
                <a:latin typeface="Consolas" panose="020B0609020204030204" pitchFamily="49" charset="0"/>
              </a:rPr>
              <a:t>attr</a:t>
            </a:r>
            <a:r>
              <a:rPr lang="en-US" sz="1400" b="0" dirty="0">
                <a:solidFill>
                  <a:schemeClr val="accent6"/>
                </a:solidFill>
                <a:effectLst/>
                <a:latin typeface="Consolas" panose="020B0609020204030204" pitchFamily="49" charset="0"/>
              </a:rPr>
              <a:t>-tie) </a:t>
            </a:r>
            <a:br>
              <a:rPr lang="en-US" sz="1400" b="0" dirty="0">
                <a:solidFill>
                  <a:schemeClr val="accent6"/>
                </a:solidFill>
                <a:effectLst/>
                <a:latin typeface="Consolas" panose="020B0609020204030204" pitchFamily="49" charset="0"/>
              </a:rPr>
            </a:br>
            <a:r>
              <a:rPr lang="en-US" sz="1400" b="0" dirty="0">
                <a:solidFill>
                  <a:schemeClr val="accent6"/>
                </a:solidFill>
                <a:effectLst/>
              </a:rPr>
              <a:t>and created the result</a:t>
            </a:r>
          </a:p>
        </p:txBody>
      </p:sp>
      <p:sp>
        <p:nvSpPr>
          <p:cNvPr id="7" name="Rectangle 6">
            <a:extLst>
              <a:ext uri="{FF2B5EF4-FFF2-40B4-BE49-F238E27FC236}">
                <a16:creationId xmlns:a16="http://schemas.microsoft.com/office/drawing/2014/main" id="{35A8CE34-06F4-71DB-A5E6-5B16B8E53A26}"/>
              </a:ext>
            </a:extLst>
          </p:cNvPr>
          <p:cNvSpPr/>
          <p:nvPr/>
        </p:nvSpPr>
        <p:spPr bwMode="gray">
          <a:xfrm>
            <a:off x="6995619" y="4299531"/>
            <a:ext cx="2144111" cy="215093"/>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4" name="Straight Connector 13">
            <a:extLst>
              <a:ext uri="{FF2B5EF4-FFF2-40B4-BE49-F238E27FC236}">
                <a16:creationId xmlns:a16="http://schemas.microsoft.com/office/drawing/2014/main" id="{CC181532-23DA-A91B-48FF-D2B74ED2076D}"/>
              </a:ext>
            </a:extLst>
          </p:cNvPr>
          <p:cNvCxnSpPr>
            <a:cxnSpLocks/>
            <a:stCxn id="7" idx="1"/>
          </p:cNvCxnSpPr>
          <p:nvPr/>
        </p:nvCxnSpPr>
        <p:spPr bwMode="gray">
          <a:xfrm flipH="1" flipV="1">
            <a:off x="4487159" y="4034672"/>
            <a:ext cx="2508460" cy="372406"/>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E662C1DB-E0A8-5BD9-59CF-DAF17351D95A}"/>
              </a:ext>
            </a:extLst>
          </p:cNvPr>
          <p:cNvCxnSpPr>
            <a:cxnSpLocks/>
          </p:cNvCxnSpPr>
          <p:nvPr/>
        </p:nvCxnSpPr>
        <p:spPr bwMode="gray">
          <a:xfrm rot="10800000" flipV="1">
            <a:off x="4336550" y="4233905"/>
            <a:ext cx="476871" cy="425777"/>
          </a:xfrm>
          <a:prstGeom prst="bentConnector3">
            <a:avLst>
              <a:gd name="adj1" fmla="val -52654"/>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B0CE737-1FBD-FFA1-7D0F-4254E18F0AC3}"/>
              </a:ext>
            </a:extLst>
          </p:cNvPr>
          <p:cNvCxnSpPr>
            <a:cxnSpLocks/>
          </p:cNvCxnSpPr>
          <p:nvPr/>
        </p:nvCxnSpPr>
        <p:spPr bwMode="gray">
          <a:xfrm rot="10800000" flipV="1">
            <a:off x="5078049" y="4879329"/>
            <a:ext cx="476871" cy="425777"/>
          </a:xfrm>
          <a:prstGeom prst="bentConnector3">
            <a:avLst>
              <a:gd name="adj1" fmla="val -62963"/>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18C04F-23D7-57BD-F54C-20F244BFD210}"/>
              </a:ext>
            </a:extLst>
          </p:cNvPr>
          <p:cNvCxnSpPr>
            <a:cxnSpLocks/>
          </p:cNvCxnSpPr>
          <p:nvPr/>
        </p:nvCxnSpPr>
        <p:spPr bwMode="gray">
          <a:xfrm>
            <a:off x="2669309" y="5564351"/>
            <a:ext cx="3325091" cy="0"/>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0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ED4BC-A7B7-867D-862D-1CA977B0C523}"/>
              </a:ext>
            </a:extLst>
          </p:cNvPr>
          <p:cNvSpPr>
            <a:spLocks noGrp="1"/>
          </p:cNvSpPr>
          <p:nvPr>
            <p:ph type="title"/>
          </p:nvPr>
        </p:nvSpPr>
        <p:spPr/>
        <p:txBody>
          <a:bodyPr/>
          <a:lstStyle/>
          <a:p>
            <a:r>
              <a:rPr lang="en-US" dirty="0"/>
              <a:t>Well Done!</a:t>
            </a:r>
          </a:p>
        </p:txBody>
      </p:sp>
      <p:sp>
        <p:nvSpPr>
          <p:cNvPr id="2" name="Content Placeholder 1">
            <a:extLst>
              <a:ext uri="{FF2B5EF4-FFF2-40B4-BE49-F238E27FC236}">
                <a16:creationId xmlns:a16="http://schemas.microsoft.com/office/drawing/2014/main" id="{831A736E-4AC9-323E-C905-2139F3863999}"/>
              </a:ext>
            </a:extLst>
          </p:cNvPr>
          <p:cNvSpPr>
            <a:spLocks noGrp="1"/>
          </p:cNvSpPr>
          <p:nvPr>
            <p:ph idx="1"/>
          </p:nvPr>
        </p:nvSpPr>
        <p:spPr/>
        <p:txBody>
          <a:bodyPr>
            <a:normAutofit/>
          </a:bodyPr>
          <a:lstStyle/>
          <a:p>
            <a:r>
              <a:rPr lang="en-US" sz="2000" b="1" dirty="0"/>
              <a:t>Congratulations! </a:t>
            </a:r>
            <a:r>
              <a:rPr lang="en-US" sz="2000" dirty="0"/>
              <a:t>You have finished Lesson 06!</a:t>
            </a:r>
          </a:p>
          <a:p>
            <a:pPr marL="285750" indent="-285750">
              <a:buFont typeface="Arial" panose="020B0604020202020204" pitchFamily="34" charset="0"/>
              <a:buChar char="•"/>
            </a:pPr>
            <a:r>
              <a:rPr lang="en-US" sz="2000" dirty="0"/>
              <a:t>On your own: Play around with different ways of testing superstate WMEs and creating results from the substate.</a:t>
            </a:r>
          </a:p>
          <a:p>
            <a:pPr marL="285750" indent="-285750">
              <a:buFont typeface="Arial" panose="020B0604020202020204" pitchFamily="34" charset="0"/>
              <a:buChar char="•"/>
            </a:pPr>
            <a:r>
              <a:rPr lang="en-US" sz="2000" dirty="0"/>
              <a:t>Question: How might you get a justification that acted like an apply rule? </a:t>
            </a:r>
          </a:p>
          <a:p>
            <a:pPr marL="514350" lvl="1" indent="-285750"/>
            <a:r>
              <a:rPr lang="en-US" sz="2000" i="1" dirty="0"/>
              <a:t>(Hint: You need a different kind of impasse than a tie impasse.)</a:t>
            </a:r>
            <a:endParaRPr lang="en-US" sz="2000" dirty="0"/>
          </a:p>
          <a:p>
            <a:endParaRPr lang="en-US" sz="2000" dirty="0"/>
          </a:p>
          <a:p>
            <a:r>
              <a:rPr lang="en-US" sz="2000" dirty="0"/>
              <a:t>At this point, you have learned most of the concepts you need to program Soar!</a:t>
            </a:r>
          </a:p>
          <a:p>
            <a:pPr marL="285750" indent="-285750">
              <a:buFont typeface="Arial" panose="020B0604020202020204" pitchFamily="34" charset="0"/>
              <a:buChar char="•"/>
            </a:pPr>
            <a:r>
              <a:rPr lang="en-US" sz="2000" dirty="0"/>
              <a:t>Future lessons will expand our understanding of rule coding syntax and techniques as we flesh our agent’s ability to complete its task</a:t>
            </a:r>
          </a:p>
        </p:txBody>
      </p:sp>
    </p:spTree>
    <p:extLst>
      <p:ext uri="{BB962C8B-B14F-4D97-AF65-F5344CB8AC3E}">
        <p14:creationId xmlns:p14="http://schemas.microsoft.com/office/powerpoint/2010/main" val="195624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30BDC-DBD4-D0CC-8B8A-9E3DA959F478}"/>
              </a:ext>
            </a:extLst>
          </p:cNvPr>
          <p:cNvSpPr>
            <a:spLocks noGrp="1"/>
          </p:cNvSpPr>
          <p:nvPr>
            <p:ph type="title"/>
          </p:nvPr>
        </p:nvSpPr>
        <p:spPr/>
        <p:txBody>
          <a:bodyPr/>
          <a:lstStyle/>
          <a:p>
            <a:r>
              <a:rPr lang="en-US" dirty="0"/>
              <a:t>Hierarchical </a:t>
            </a:r>
            <a:br>
              <a:rPr lang="en-US" dirty="0"/>
            </a:br>
            <a:r>
              <a:rPr lang="en-US" dirty="0"/>
              <a:t>Problem Solving</a:t>
            </a:r>
          </a:p>
        </p:txBody>
      </p:sp>
      <p:sp>
        <p:nvSpPr>
          <p:cNvPr id="5" name="Text Placeholder 4">
            <a:extLst>
              <a:ext uri="{FF2B5EF4-FFF2-40B4-BE49-F238E27FC236}">
                <a16:creationId xmlns:a16="http://schemas.microsoft.com/office/drawing/2014/main" id="{9721136E-A348-1A98-F654-8F8F8615176B}"/>
              </a:ext>
            </a:extLst>
          </p:cNvPr>
          <p:cNvSpPr>
            <a:spLocks noGrp="1"/>
          </p:cNvSpPr>
          <p:nvPr>
            <p:ph type="body" idx="1"/>
          </p:nvPr>
        </p:nvSpPr>
        <p:spPr/>
        <p:txBody>
          <a:bodyPr/>
          <a:lstStyle/>
          <a:p>
            <a:r>
              <a:rPr lang="en-US" dirty="0"/>
              <a:t>Using Impasses for Task Decomposition</a:t>
            </a:r>
          </a:p>
        </p:txBody>
      </p:sp>
    </p:spTree>
    <p:extLst>
      <p:ext uri="{BB962C8B-B14F-4D97-AF65-F5344CB8AC3E}">
        <p14:creationId xmlns:p14="http://schemas.microsoft.com/office/powerpoint/2010/main" val="105922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7012D-6E9F-C2B7-C7D6-FF6F0F28293E}"/>
              </a:ext>
            </a:extLst>
          </p:cNvPr>
          <p:cNvPicPr>
            <a:picLocks noChangeAspect="1"/>
          </p:cNvPicPr>
          <p:nvPr/>
        </p:nvPicPr>
        <p:blipFill rotWithShape="1">
          <a:blip r:embed="rId2"/>
          <a:srcRect t="1571" b="1571"/>
          <a:stretch/>
        </p:blipFill>
        <p:spPr>
          <a:xfrm>
            <a:off x="1545576" y="2169271"/>
            <a:ext cx="7102366" cy="1091417"/>
          </a:xfrm>
          <a:prstGeom prst="rect">
            <a:avLst/>
          </a:prstGeom>
          <a:ln>
            <a:solidFill>
              <a:schemeClr val="tx1"/>
            </a:solid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A49AB19-574B-BCCC-465C-5A98AEE5E4A6}"/>
              </a:ext>
            </a:extLst>
          </p:cNvPr>
          <p:cNvSpPr>
            <a:spLocks noGrp="1"/>
          </p:cNvSpPr>
          <p:nvPr>
            <p:ph type="title"/>
          </p:nvPr>
        </p:nvSpPr>
        <p:spPr/>
        <p:txBody>
          <a:bodyPr/>
          <a:lstStyle/>
          <a:p>
            <a:r>
              <a:rPr lang="en-US" dirty="0"/>
              <a:t>Recall: Impasses</a:t>
            </a:r>
          </a:p>
        </p:txBody>
      </p:sp>
      <p:sp>
        <p:nvSpPr>
          <p:cNvPr id="3" name="Content Placeholder 2">
            <a:extLst>
              <a:ext uri="{FF2B5EF4-FFF2-40B4-BE49-F238E27FC236}">
                <a16:creationId xmlns:a16="http://schemas.microsoft.com/office/drawing/2014/main" id="{128A87A9-6F70-7EB0-58BA-C6D24BE11A82}"/>
              </a:ext>
            </a:extLst>
          </p:cNvPr>
          <p:cNvSpPr>
            <a:spLocks noGrp="1"/>
          </p:cNvSpPr>
          <p:nvPr>
            <p:ph idx="1"/>
          </p:nvPr>
        </p:nvSpPr>
        <p:spPr>
          <a:xfrm>
            <a:off x="783692" y="1557210"/>
            <a:ext cx="8437310" cy="4285806"/>
          </a:xfrm>
        </p:spPr>
        <p:txBody>
          <a:bodyPr>
            <a:normAutofit fontScale="92500" lnSpcReduction="10000"/>
          </a:bodyPr>
          <a:lstStyle/>
          <a:p>
            <a:r>
              <a:rPr lang="en-US" sz="2000" dirty="0"/>
              <a:t>Recall from Lesson 03: An </a:t>
            </a:r>
            <a:r>
              <a:rPr lang="en-US" sz="2000" i="1" dirty="0"/>
              <a:t>impasse</a:t>
            </a:r>
            <a:r>
              <a:rPr lang="en-US" sz="2000" dirty="0"/>
              <a:t> occurs any time the agent is not able to continue its decision cycle.</a:t>
            </a:r>
          </a:p>
          <a:p>
            <a:endParaRPr lang="en-US" sz="2000" dirty="0"/>
          </a:p>
          <a:p>
            <a:endParaRPr lang="en-US" sz="2000" dirty="0"/>
          </a:p>
          <a:p>
            <a:endParaRPr lang="en-US" sz="2000" dirty="0"/>
          </a:p>
          <a:p>
            <a:endParaRPr lang="en-US" sz="2000" dirty="0"/>
          </a:p>
          <a:p>
            <a:r>
              <a:rPr lang="en-US" sz="2000" dirty="0"/>
              <a:t>This indicates a bug in our code </a:t>
            </a:r>
            <a:r>
              <a:rPr lang="en-US" sz="2000" b="1" i="1" dirty="0"/>
              <a:t>only if </a:t>
            </a:r>
            <a:r>
              <a:rPr lang="en-US" sz="2000" dirty="0"/>
              <a:t>we don’t want the agent to engage </a:t>
            </a:r>
            <a:br>
              <a:rPr lang="en-US" sz="2000" dirty="0"/>
            </a:br>
            <a:r>
              <a:rPr lang="en-US" sz="2000" dirty="0"/>
              <a:t>in a deeper level of problem solving.</a:t>
            </a:r>
          </a:p>
          <a:p>
            <a:endParaRPr lang="en-US" sz="2000" dirty="0"/>
          </a:p>
          <a:p>
            <a:r>
              <a:rPr lang="en-US" sz="2000" dirty="0"/>
              <a:t>Whenever a Soar agent hits an impasse, Soar treats it as a </a:t>
            </a:r>
            <a:r>
              <a:rPr lang="en-US" sz="2000" b="1" dirty="0"/>
              <a:t>subproblem</a:t>
            </a:r>
            <a:r>
              <a:rPr lang="en-US" sz="2000" dirty="0"/>
              <a:t> </a:t>
            </a:r>
          </a:p>
          <a:p>
            <a:pPr marL="342900" indent="-342900">
              <a:buFont typeface="Arial" panose="020B0604020202020204" pitchFamily="34" charset="0"/>
              <a:buChar char="•"/>
            </a:pPr>
            <a:r>
              <a:rPr lang="en-US" sz="2000" dirty="0"/>
              <a:t>It must be solved before the original decision making can continue.</a:t>
            </a:r>
          </a:p>
          <a:p>
            <a:pPr marL="342900" indent="-342900">
              <a:buFont typeface="Arial" panose="020B0604020202020204" pitchFamily="34" charset="0"/>
              <a:buChar char="•"/>
            </a:pPr>
            <a:r>
              <a:rPr lang="en-US" sz="2000" dirty="0"/>
              <a:t>The agent nests its subproblem solving in a new layer of decision making</a:t>
            </a:r>
          </a:p>
          <a:p>
            <a:r>
              <a:rPr lang="en-US" sz="2000" dirty="0"/>
              <a:t>Impasses thus let Soar automatically organize </a:t>
            </a:r>
            <a:r>
              <a:rPr lang="en-US" sz="2000" i="1" dirty="0"/>
              <a:t>hierarchical problem solving</a:t>
            </a:r>
          </a:p>
          <a:p>
            <a:pPr marL="342900" indent="-34290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06CB9F0B-174E-C9AA-1D4C-DD840A207562}"/>
              </a:ext>
            </a:extLst>
          </p:cNvPr>
          <p:cNvSpPr/>
          <p:nvPr/>
        </p:nvSpPr>
        <p:spPr bwMode="gray">
          <a:xfrm>
            <a:off x="3180656" y="2805525"/>
            <a:ext cx="4473909"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4" name="TextBox 3">
            <a:extLst>
              <a:ext uri="{FF2B5EF4-FFF2-40B4-BE49-F238E27FC236}">
                <a16:creationId xmlns:a16="http://schemas.microsoft.com/office/drawing/2014/main" id="{3863A787-C2DA-AE7E-E95E-78F54D0D02C0}"/>
              </a:ext>
            </a:extLst>
          </p:cNvPr>
          <p:cNvSpPr txBox="1"/>
          <p:nvPr/>
        </p:nvSpPr>
        <p:spPr bwMode="gray">
          <a:xfrm>
            <a:off x="9109820" y="2273586"/>
            <a:ext cx="2541080" cy="2693045"/>
          </a:xfrm>
          <a:prstGeom prst="rect">
            <a:avLst/>
          </a:prstGeom>
          <a:solidFill>
            <a:schemeClr val="bg2"/>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vert="horz" wrap="none" lIns="91440" tIns="91440" rIns="91440" bIns="91440" rtlCol="0">
            <a:spAutoFit/>
          </a:bodyPr>
          <a:lstStyle/>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1: Prob A: Step 1</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2: Prob A: Step 2</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3: Prob A: Step 3</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   (</a:t>
            </a:r>
            <a:r>
              <a:rPr lang="en-US" sz="1600" i="1"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impasse</a:t>
            </a: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4:    Prob B: Step 1</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5:    Prob B: Step 2</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     (</a:t>
            </a:r>
            <a:r>
              <a:rPr lang="en-US" sz="1600" i="1"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impasse solved</a:t>
            </a: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a:t>
            </a:r>
          </a:p>
          <a:p>
            <a:pPr algn="l">
              <a:spcBef>
                <a:spcPts val="600"/>
              </a:spcBef>
            </a:pPr>
            <a:r>
              <a:rPr lang="en-US" sz="1600" dirty="0">
                <a:ln>
                  <a:solidFill>
                    <a:sysClr val="windowText" lastClr="000000"/>
                  </a:solidFill>
                </a:ln>
                <a:solidFill>
                  <a:schemeClr val="accent6"/>
                </a:solidFill>
                <a:latin typeface="Consolas" panose="020B0609020204030204" pitchFamily="49" charset="0"/>
                <a:ea typeface="Menlo" panose="020B0609030804020204" pitchFamily="49" charset="0"/>
                <a:cs typeface="Menlo" panose="020B0609030804020204" pitchFamily="49" charset="0"/>
              </a:rPr>
              <a:t>6: Prob A: Step 4</a:t>
            </a:r>
          </a:p>
        </p:txBody>
      </p:sp>
      <p:cxnSp>
        <p:nvCxnSpPr>
          <p:cNvPr id="8" name="Straight Connector 7">
            <a:extLst>
              <a:ext uri="{FF2B5EF4-FFF2-40B4-BE49-F238E27FC236}">
                <a16:creationId xmlns:a16="http://schemas.microsoft.com/office/drawing/2014/main" id="{277AD8C7-FE82-5BF0-263D-4129EF4F78AE}"/>
              </a:ext>
            </a:extLst>
          </p:cNvPr>
          <p:cNvCxnSpPr>
            <a:cxnSpLocks/>
          </p:cNvCxnSpPr>
          <p:nvPr/>
        </p:nvCxnSpPr>
        <p:spPr bwMode="gray">
          <a:xfrm>
            <a:off x="9605818" y="3620655"/>
            <a:ext cx="0" cy="461818"/>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4FBB60-09DD-30A0-C8E1-7AD699874B46}"/>
              </a:ext>
            </a:extLst>
          </p:cNvPr>
          <p:cNvCxnSpPr>
            <a:cxnSpLocks/>
          </p:cNvCxnSpPr>
          <p:nvPr/>
        </p:nvCxnSpPr>
        <p:spPr bwMode="gray">
          <a:xfrm flipH="1">
            <a:off x="9605818" y="3773056"/>
            <a:ext cx="263236"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E2A4F1-B499-E3BD-9EEE-04B0BB08DCC0}"/>
              </a:ext>
            </a:extLst>
          </p:cNvPr>
          <p:cNvCxnSpPr>
            <a:cxnSpLocks/>
          </p:cNvCxnSpPr>
          <p:nvPr/>
        </p:nvCxnSpPr>
        <p:spPr bwMode="gray">
          <a:xfrm flipH="1">
            <a:off x="9605818" y="4082473"/>
            <a:ext cx="263236"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6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8" y="555639"/>
            <a:ext cx="6763734" cy="304699"/>
          </a:xfrm>
        </p:spPr>
        <p:txBody>
          <a:bodyPr/>
          <a:lstStyle/>
          <a:p>
            <a:r>
              <a:rPr lang="en-US" dirty="0"/>
              <a:t>Maze Example – Hierarchical Problem Solving</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8" y="1557212"/>
            <a:ext cx="9880655" cy="2607382"/>
          </a:xfrm>
        </p:spPr>
        <p:txBody>
          <a:bodyPr>
            <a:normAutofit/>
          </a:bodyPr>
          <a:lstStyle/>
          <a:p>
            <a:r>
              <a:rPr lang="en-US" dirty="0"/>
              <a:t>What follows is an example of how a Soar developer can look at a problem hierarchically.</a:t>
            </a:r>
          </a:p>
          <a:p>
            <a:pPr marL="285750" indent="-285750">
              <a:buFont typeface="Arial" panose="020B0604020202020204" pitchFamily="34" charset="0"/>
              <a:buChar char="•"/>
            </a:pPr>
            <a:r>
              <a:rPr lang="en-US" dirty="0"/>
              <a:t>(At a high level without getting into code yet)</a:t>
            </a:r>
          </a:p>
          <a:p>
            <a:pPr marL="285750" indent="-285750">
              <a:buFont typeface="Arial" panose="020B0604020202020204" pitchFamily="34" charset="0"/>
              <a:buChar char="•"/>
            </a:pPr>
            <a:r>
              <a:rPr lang="en-US" dirty="0"/>
              <a:t>(We’ll look at what impasses and subproblems mean for code later on.)</a:t>
            </a:r>
            <a:br>
              <a:rPr lang="en-US" dirty="0"/>
            </a:br>
            <a:endParaRPr lang="en-US" dirty="0"/>
          </a:p>
          <a:p>
            <a:endParaRPr lang="en-US" dirty="0"/>
          </a:p>
          <a:p>
            <a:r>
              <a:rPr lang="en-US" dirty="0"/>
              <a:t>Consider a Soar agent in a simple maze domain</a:t>
            </a:r>
          </a:p>
          <a:p>
            <a:pPr marL="285750" indent="-285750">
              <a:buFont typeface="Arial" panose="020B0604020202020204" pitchFamily="34" charset="0"/>
              <a:buChar char="•"/>
            </a:pPr>
            <a:r>
              <a:rPr lang="en-US" dirty="0"/>
              <a:t>The goal is to move through the maze from the start to the end.</a:t>
            </a:r>
          </a:p>
          <a:p>
            <a:endParaRPr lang="en-US" dirty="0"/>
          </a:p>
          <a:p>
            <a:pPr marL="285750" indent="-285750">
              <a:buFont typeface="Arial" panose="020B0604020202020204" pitchFamily="34" charset="0"/>
              <a:buChar char="•"/>
            </a:pPr>
            <a:endParaRPr lang="en-US" dirty="0"/>
          </a:p>
        </p:txBody>
      </p:sp>
      <p:grpSp>
        <p:nvGrpSpPr>
          <p:cNvPr id="46" name="Group 45">
            <a:extLst>
              <a:ext uri="{FF2B5EF4-FFF2-40B4-BE49-F238E27FC236}">
                <a16:creationId xmlns:a16="http://schemas.microsoft.com/office/drawing/2014/main" id="{F0D81268-13FD-69D0-3469-C841178FEA17}"/>
              </a:ext>
            </a:extLst>
          </p:cNvPr>
          <p:cNvGrpSpPr/>
          <p:nvPr/>
        </p:nvGrpSpPr>
        <p:grpSpPr>
          <a:xfrm>
            <a:off x="3464414" y="4311492"/>
            <a:ext cx="4803534" cy="1383407"/>
            <a:chOff x="246880" y="4256550"/>
            <a:chExt cx="4803534" cy="1383407"/>
          </a:xfrm>
        </p:grpSpPr>
        <p:sp>
          <p:nvSpPr>
            <p:cNvPr id="28" name="Rectangle 27">
              <a:extLst>
                <a:ext uri="{FF2B5EF4-FFF2-40B4-BE49-F238E27FC236}">
                  <a16:creationId xmlns:a16="http://schemas.microsoft.com/office/drawing/2014/main" id="{CD8B0AC6-F685-30C0-5FF1-88512CE094CE}"/>
                </a:ext>
              </a:extLst>
            </p:cNvPr>
            <p:cNvSpPr/>
            <p:nvPr/>
          </p:nvSpPr>
          <p:spPr bwMode="gray">
            <a:xfrm>
              <a:off x="1089891"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i="0" u="none" baseline="0" dirty="0">
                <a:solidFill>
                  <a:schemeClr val="tx1"/>
                </a:solidFill>
              </a:endParaRPr>
            </a:p>
          </p:txBody>
        </p:sp>
        <p:sp>
          <p:nvSpPr>
            <p:cNvPr id="30" name="Rectangle 29">
              <a:extLst>
                <a:ext uri="{FF2B5EF4-FFF2-40B4-BE49-F238E27FC236}">
                  <a16:creationId xmlns:a16="http://schemas.microsoft.com/office/drawing/2014/main" id="{FF62762A-D610-B82F-0FCC-09A2E3EF07BA}"/>
                </a:ext>
              </a:extLst>
            </p:cNvPr>
            <p:cNvSpPr/>
            <p:nvPr/>
          </p:nvSpPr>
          <p:spPr bwMode="gray">
            <a:xfrm>
              <a:off x="1537160"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i="0" u="none" baseline="0" dirty="0">
                <a:solidFill>
                  <a:schemeClr val="tx1"/>
                </a:solidFill>
              </a:endParaRPr>
            </a:p>
          </p:txBody>
        </p:sp>
        <p:sp>
          <p:nvSpPr>
            <p:cNvPr id="33" name="Rectangle 32">
              <a:extLst>
                <a:ext uri="{FF2B5EF4-FFF2-40B4-BE49-F238E27FC236}">
                  <a16:creationId xmlns:a16="http://schemas.microsoft.com/office/drawing/2014/main" id="{C6B4C659-26A3-832A-7D9F-E71EB5A0724C}"/>
                </a:ext>
              </a:extLst>
            </p:cNvPr>
            <p:cNvSpPr/>
            <p:nvPr/>
          </p:nvSpPr>
          <p:spPr bwMode="gray">
            <a:xfrm>
              <a:off x="2433652"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4" name="Rectangle 33">
              <a:extLst>
                <a:ext uri="{FF2B5EF4-FFF2-40B4-BE49-F238E27FC236}">
                  <a16:creationId xmlns:a16="http://schemas.microsoft.com/office/drawing/2014/main" id="{84C41C1E-3B4E-EBE7-5303-B8F5D7A757F6}"/>
                </a:ext>
              </a:extLst>
            </p:cNvPr>
            <p:cNvSpPr/>
            <p:nvPr/>
          </p:nvSpPr>
          <p:spPr bwMode="gray">
            <a:xfrm>
              <a:off x="1986298" y="4256550"/>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6" name="Rectangle 35">
              <a:extLst>
                <a:ext uri="{FF2B5EF4-FFF2-40B4-BE49-F238E27FC236}">
                  <a16:creationId xmlns:a16="http://schemas.microsoft.com/office/drawing/2014/main" id="{1593F705-8CC3-00FF-86E5-89B3F32FB656}"/>
                </a:ext>
              </a:extLst>
            </p:cNvPr>
            <p:cNvSpPr/>
            <p:nvPr/>
          </p:nvSpPr>
          <p:spPr bwMode="gray">
            <a:xfrm>
              <a:off x="1986298" y="5145532"/>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7" name="Rectangle 36">
              <a:extLst>
                <a:ext uri="{FF2B5EF4-FFF2-40B4-BE49-F238E27FC236}">
                  <a16:creationId xmlns:a16="http://schemas.microsoft.com/office/drawing/2014/main" id="{C242612E-07AC-94FB-FD9E-8A28E5E2209B}"/>
                </a:ext>
              </a:extLst>
            </p:cNvPr>
            <p:cNvSpPr/>
            <p:nvPr/>
          </p:nvSpPr>
          <p:spPr bwMode="gray">
            <a:xfrm>
              <a:off x="2877572"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9" name="Rectangle 38">
              <a:extLst>
                <a:ext uri="{FF2B5EF4-FFF2-40B4-BE49-F238E27FC236}">
                  <a16:creationId xmlns:a16="http://schemas.microsoft.com/office/drawing/2014/main" id="{6B98EFF4-E001-AD75-56A1-AD8A978D4EB7}"/>
                </a:ext>
              </a:extLst>
            </p:cNvPr>
            <p:cNvSpPr/>
            <p:nvPr/>
          </p:nvSpPr>
          <p:spPr bwMode="gray">
            <a:xfrm>
              <a:off x="3318503"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40" name="Rectangle 39">
              <a:extLst>
                <a:ext uri="{FF2B5EF4-FFF2-40B4-BE49-F238E27FC236}">
                  <a16:creationId xmlns:a16="http://schemas.microsoft.com/office/drawing/2014/main" id="{03D1CF6D-A5FF-CBAD-C959-4634D1CE895B}"/>
                </a:ext>
              </a:extLst>
            </p:cNvPr>
            <p:cNvSpPr/>
            <p:nvPr/>
          </p:nvSpPr>
          <p:spPr bwMode="gray">
            <a:xfrm>
              <a:off x="3318503" y="514553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42" name="Rectangle 41">
              <a:extLst>
                <a:ext uri="{FF2B5EF4-FFF2-40B4-BE49-F238E27FC236}">
                  <a16:creationId xmlns:a16="http://schemas.microsoft.com/office/drawing/2014/main" id="{FE7D63DD-C280-B651-BCB7-262755E3AA77}"/>
                </a:ext>
              </a:extLst>
            </p:cNvPr>
            <p:cNvSpPr/>
            <p:nvPr/>
          </p:nvSpPr>
          <p:spPr bwMode="gray">
            <a:xfrm>
              <a:off x="3760353" y="514553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2" name="Rectangle 31">
              <a:extLst>
                <a:ext uri="{FF2B5EF4-FFF2-40B4-BE49-F238E27FC236}">
                  <a16:creationId xmlns:a16="http://schemas.microsoft.com/office/drawing/2014/main" id="{A7A05343-4BCA-4767-E689-DFAED2CC54C0}"/>
                </a:ext>
              </a:extLst>
            </p:cNvPr>
            <p:cNvSpPr/>
            <p:nvPr/>
          </p:nvSpPr>
          <p:spPr bwMode="gray">
            <a:xfrm>
              <a:off x="1986298"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i="0" u="none" baseline="0" dirty="0">
                <a:solidFill>
                  <a:schemeClr val="tx1"/>
                </a:solidFill>
              </a:endParaRPr>
            </a:p>
          </p:txBody>
        </p:sp>
        <p:sp>
          <p:nvSpPr>
            <p:cNvPr id="43" name="Right Arrow 42">
              <a:extLst>
                <a:ext uri="{FF2B5EF4-FFF2-40B4-BE49-F238E27FC236}">
                  <a16:creationId xmlns:a16="http://schemas.microsoft.com/office/drawing/2014/main" id="{130AB57B-F2CC-38A8-9C82-F407CB30877D}"/>
                </a:ext>
              </a:extLst>
            </p:cNvPr>
            <p:cNvSpPr/>
            <p:nvPr/>
          </p:nvSpPr>
          <p:spPr bwMode="gray">
            <a:xfrm>
              <a:off x="246880" y="4660087"/>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5" name="Right Arrow 44">
              <a:extLst>
                <a:ext uri="{FF2B5EF4-FFF2-40B4-BE49-F238E27FC236}">
                  <a16:creationId xmlns:a16="http://schemas.microsoft.com/office/drawing/2014/main" id="{3F37BDFF-E17F-4341-234F-C9EF3CF99AED}"/>
                </a:ext>
              </a:extLst>
            </p:cNvPr>
            <p:cNvSpPr/>
            <p:nvPr/>
          </p:nvSpPr>
          <p:spPr bwMode="gray">
            <a:xfrm>
              <a:off x="4333627" y="5113560"/>
              <a:ext cx="716787" cy="526397"/>
            </a:xfrm>
            <a:prstGeom prst="rightArrow">
              <a:avLst/>
            </a:prstGeom>
            <a:solidFill>
              <a:schemeClr val="tx1">
                <a:lumMod val="20000"/>
                <a:lumOff val="80000"/>
              </a:schemeClr>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sp>
        <p:nvSpPr>
          <p:cNvPr id="11" name="TextBox 10">
            <a:extLst>
              <a:ext uri="{FF2B5EF4-FFF2-40B4-BE49-F238E27FC236}">
                <a16:creationId xmlns:a16="http://schemas.microsoft.com/office/drawing/2014/main" id="{A4FF4A72-F2B9-9C5F-6A28-DB089ACD65B3}"/>
              </a:ext>
            </a:extLst>
          </p:cNvPr>
          <p:cNvSpPr txBox="1"/>
          <p:nvPr/>
        </p:nvSpPr>
        <p:spPr bwMode="gray">
          <a:xfrm>
            <a:off x="3534191" y="4839727"/>
            <a:ext cx="500137" cy="276999"/>
          </a:xfrm>
          <a:prstGeom prst="rect">
            <a:avLst/>
          </a:prstGeom>
          <a:noFill/>
        </p:spPr>
        <p:txBody>
          <a:bodyPr vert="horz" wrap="none" lIns="0" tIns="0" rIns="0" bIns="0" rtlCol="0">
            <a:spAutoFit/>
          </a:bodyPr>
          <a:lstStyle/>
          <a:p>
            <a:pPr algn="l">
              <a:spcBef>
                <a:spcPts val="600"/>
              </a:spcBef>
            </a:pPr>
            <a:r>
              <a:rPr lang="en-US" b="1" dirty="0"/>
              <a:t>start</a:t>
            </a:r>
          </a:p>
        </p:txBody>
      </p:sp>
      <p:sp>
        <p:nvSpPr>
          <p:cNvPr id="12" name="TextBox 11">
            <a:extLst>
              <a:ext uri="{FF2B5EF4-FFF2-40B4-BE49-F238E27FC236}">
                <a16:creationId xmlns:a16="http://schemas.microsoft.com/office/drawing/2014/main" id="{5A7E3649-6F25-17AB-3B44-B084BA51E94E}"/>
              </a:ext>
            </a:extLst>
          </p:cNvPr>
          <p:cNvSpPr txBox="1"/>
          <p:nvPr/>
        </p:nvSpPr>
        <p:spPr bwMode="gray">
          <a:xfrm>
            <a:off x="7655483" y="5284218"/>
            <a:ext cx="410369" cy="276999"/>
          </a:xfrm>
          <a:prstGeom prst="rect">
            <a:avLst/>
          </a:prstGeom>
          <a:noFill/>
        </p:spPr>
        <p:txBody>
          <a:bodyPr vert="horz" wrap="none" lIns="0" tIns="0" rIns="0" bIns="0" rtlCol="0">
            <a:spAutoFit/>
          </a:bodyPr>
          <a:lstStyle/>
          <a:p>
            <a:pPr algn="l">
              <a:spcBef>
                <a:spcPts val="600"/>
              </a:spcBef>
            </a:pPr>
            <a:r>
              <a:rPr lang="en-US" b="1" dirty="0"/>
              <a:t>end</a:t>
            </a:r>
          </a:p>
        </p:txBody>
      </p:sp>
      <p:cxnSp>
        <p:nvCxnSpPr>
          <p:cNvPr id="5" name="Straight Connector 4">
            <a:extLst>
              <a:ext uri="{FF2B5EF4-FFF2-40B4-BE49-F238E27FC236}">
                <a16:creationId xmlns:a16="http://schemas.microsoft.com/office/drawing/2014/main" id="{78DB4CA4-C435-B8BF-0BE0-65CA1FAC7965}"/>
              </a:ext>
            </a:extLst>
          </p:cNvPr>
          <p:cNvCxnSpPr/>
          <p:nvPr/>
        </p:nvCxnSpPr>
        <p:spPr bwMode="gray">
          <a:xfrm>
            <a:off x="871942" y="2854036"/>
            <a:ext cx="10446327"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66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8" y="555639"/>
            <a:ext cx="6763734" cy="304699"/>
          </a:xfrm>
        </p:spPr>
        <p:txBody>
          <a:bodyPr/>
          <a:lstStyle/>
          <a:p>
            <a:r>
              <a:rPr lang="en-US" dirty="0"/>
              <a:t>Maze Example – Main Problem</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8" y="1557211"/>
            <a:ext cx="7304008" cy="2858391"/>
          </a:xfrm>
        </p:spPr>
        <p:txBody>
          <a:bodyPr>
            <a:normAutofit fontScale="92500" lnSpcReduction="10000"/>
          </a:bodyPr>
          <a:lstStyle/>
          <a:p>
            <a:r>
              <a:rPr lang="en-US" dirty="0"/>
              <a:t>The main problem action is to move through the maze to the end. </a:t>
            </a:r>
          </a:p>
          <a:p>
            <a:pPr marL="285750" indent="-285750">
              <a:buFont typeface="Arial" panose="020B0604020202020204" pitchFamily="34" charset="0"/>
              <a:buChar char="•"/>
            </a:pPr>
            <a:r>
              <a:rPr lang="en-US" dirty="0"/>
              <a:t>Operators: Propose each currently possible move forward</a:t>
            </a:r>
          </a:p>
          <a:p>
            <a:r>
              <a:rPr lang="en-US" dirty="0"/>
              <a:t>The agent begins decisions like this:</a:t>
            </a:r>
          </a:p>
          <a:p>
            <a:pPr marL="285750" indent="-285750">
              <a:buFont typeface="Arial" panose="020B0604020202020204" pitchFamily="34" charset="0"/>
              <a:buChar char="•"/>
            </a:pPr>
            <a:r>
              <a:rPr lang="en-US" dirty="0"/>
              <a:t>Step 1: Move to space 1. (the only choice)</a:t>
            </a:r>
          </a:p>
          <a:p>
            <a:pPr marL="285750" indent="-285750">
              <a:buFont typeface="Arial" panose="020B0604020202020204" pitchFamily="34" charset="0"/>
              <a:buChar char="•"/>
            </a:pPr>
            <a:r>
              <a:rPr lang="en-US" dirty="0"/>
              <a:t>Step 2: Move to space 2. (the only choice)</a:t>
            </a:r>
          </a:p>
          <a:p>
            <a:pPr marL="285750" indent="-285750">
              <a:buFont typeface="Arial" panose="020B0604020202020204" pitchFamily="34" charset="0"/>
              <a:buChar char="•"/>
            </a:pPr>
            <a:r>
              <a:rPr lang="en-US" dirty="0"/>
              <a:t>Step 3: Move to space 3. (the only choice)</a:t>
            </a:r>
          </a:p>
          <a:p>
            <a:r>
              <a:rPr lang="en-US" dirty="0"/>
              <a:t>But then there are 3 possible moves forward! (north, east, south)</a:t>
            </a:r>
          </a:p>
          <a:p>
            <a:pPr marL="285750" indent="-285750">
              <a:buFont typeface="Arial" panose="020B0604020202020204" pitchFamily="34" charset="0"/>
              <a:buChar char="•"/>
            </a:pPr>
            <a:r>
              <a:rPr lang="en-US" dirty="0"/>
              <a:t>The agent does not know which operator to select.</a:t>
            </a:r>
          </a:p>
          <a:p>
            <a:pPr marL="285750" indent="-285750">
              <a:buFont typeface="Arial" panose="020B0604020202020204" pitchFamily="34" charset="0"/>
              <a:buChar char="•"/>
            </a:pPr>
            <a:r>
              <a:rPr lang="en-US" dirty="0"/>
              <a:t>This leads to a </a:t>
            </a:r>
            <a:r>
              <a:rPr lang="en-US" i="1" dirty="0"/>
              <a:t>Tie Impasse</a:t>
            </a:r>
            <a:r>
              <a:rPr lang="en-US" dirty="0"/>
              <a:t>!</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12" name="Group 111">
            <a:extLst>
              <a:ext uri="{FF2B5EF4-FFF2-40B4-BE49-F238E27FC236}">
                <a16:creationId xmlns:a16="http://schemas.microsoft.com/office/drawing/2014/main" id="{A8A81998-6B8E-A33E-A632-3258E8FBFF5F}"/>
              </a:ext>
            </a:extLst>
          </p:cNvPr>
          <p:cNvGrpSpPr/>
          <p:nvPr/>
        </p:nvGrpSpPr>
        <p:grpSpPr>
          <a:xfrm>
            <a:off x="8598346" y="1258191"/>
            <a:ext cx="2895521" cy="872358"/>
            <a:chOff x="8374794" y="1061545"/>
            <a:chExt cx="2895521" cy="872358"/>
          </a:xfrm>
        </p:grpSpPr>
        <p:sp>
          <p:nvSpPr>
            <p:cNvPr id="4" name="TextBox 3">
              <a:extLst>
                <a:ext uri="{FF2B5EF4-FFF2-40B4-BE49-F238E27FC236}">
                  <a16:creationId xmlns:a16="http://schemas.microsoft.com/office/drawing/2014/main" id="{E6B9719B-F5F5-AEC8-186E-7C288B99A6AD}"/>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7" name="Rounded Rectangle 6">
              <a:extLst>
                <a:ext uri="{FF2B5EF4-FFF2-40B4-BE49-F238E27FC236}">
                  <a16:creationId xmlns:a16="http://schemas.microsoft.com/office/drawing/2014/main" id="{C0B4F981-9611-AABD-BA5B-9C97DB01F5B6}"/>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8" name="Rounded Rectangle 7">
              <a:extLst>
                <a:ext uri="{FF2B5EF4-FFF2-40B4-BE49-F238E27FC236}">
                  <a16:creationId xmlns:a16="http://schemas.microsoft.com/office/drawing/2014/main" id="{01AAA809-3375-A36B-FC5E-E9FF9A895960}"/>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9" name="Rounded Rectangle 8">
              <a:extLst>
                <a:ext uri="{FF2B5EF4-FFF2-40B4-BE49-F238E27FC236}">
                  <a16:creationId xmlns:a16="http://schemas.microsoft.com/office/drawing/2014/main" id="{E2A0439A-20E3-6AB5-BA66-E427FFF75C07}"/>
                </a:ext>
              </a:extLst>
            </p:cNvPr>
            <p:cNvSpPr/>
            <p:nvPr/>
          </p:nvSpPr>
          <p:spPr bwMode="gray">
            <a:xfrm>
              <a:off x="9711794" y="1471448"/>
              <a:ext cx="462455" cy="462455"/>
            </a:xfrm>
            <a:prstGeom prst="roundRect">
              <a:avLst/>
            </a:prstGeom>
            <a:solidFill>
              <a:schemeClr val="bg2"/>
            </a:solidFill>
            <a:ln w="28575"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i="0" u="none" baseline="0" dirty="0">
                  <a:solidFill>
                    <a:schemeClr val="accent6"/>
                  </a:solidFill>
                </a:rPr>
                <a:t>3</a:t>
              </a:r>
            </a:p>
          </p:txBody>
        </p:sp>
        <p:cxnSp>
          <p:nvCxnSpPr>
            <p:cNvPr id="31" name="Straight Arrow Connector 30">
              <a:extLst>
                <a:ext uri="{FF2B5EF4-FFF2-40B4-BE49-F238E27FC236}">
                  <a16:creationId xmlns:a16="http://schemas.microsoft.com/office/drawing/2014/main" id="{8FB70230-815C-DC4B-52F3-81E642D12CB2}"/>
                </a:ext>
              </a:extLst>
            </p:cNvPr>
            <p:cNvCxnSpPr>
              <a:cxnSpLocks/>
              <a:stCxn id="7" idx="3"/>
              <a:endCxn id="8"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DC09A0-8520-28B1-5CEA-21581202D08C}"/>
                </a:ext>
              </a:extLst>
            </p:cNvPr>
            <p:cNvCxnSpPr>
              <a:cxnSpLocks/>
              <a:stCxn id="8" idx="3"/>
              <a:endCxn id="9"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E88AB3-17B0-03B6-F1EC-F9ED79CB78B2}"/>
                </a:ext>
              </a:extLst>
            </p:cNvPr>
            <p:cNvCxnSpPr>
              <a:cxnSpLocks/>
              <a:stCxn id="9" idx="3"/>
            </p:cNvCxnSpPr>
            <p:nvPr/>
          </p:nvCxnSpPr>
          <p:spPr bwMode="gray">
            <a:xfrm>
              <a:off x="10174249" y="1702676"/>
              <a:ext cx="206045" cy="0"/>
            </a:xfrm>
            <a:prstGeom prst="straightConnector1">
              <a:avLst/>
            </a:prstGeom>
            <a:ln w="38100" cap="rnd">
              <a:solidFill>
                <a:srgbClr val="C00000"/>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0D81268-13FD-69D0-3469-C841178FEA17}"/>
              </a:ext>
            </a:extLst>
          </p:cNvPr>
          <p:cNvGrpSpPr/>
          <p:nvPr/>
        </p:nvGrpSpPr>
        <p:grpSpPr>
          <a:xfrm>
            <a:off x="1146087" y="4609085"/>
            <a:ext cx="4803534" cy="1383407"/>
            <a:chOff x="246880" y="4256550"/>
            <a:chExt cx="4803534" cy="1383407"/>
          </a:xfrm>
        </p:grpSpPr>
        <p:sp>
          <p:nvSpPr>
            <p:cNvPr id="28" name="Rectangle 27">
              <a:extLst>
                <a:ext uri="{FF2B5EF4-FFF2-40B4-BE49-F238E27FC236}">
                  <a16:creationId xmlns:a16="http://schemas.microsoft.com/office/drawing/2014/main" id="{CD8B0AC6-F685-30C0-5FF1-88512CE094CE}"/>
                </a:ext>
              </a:extLst>
            </p:cNvPr>
            <p:cNvSpPr/>
            <p:nvPr/>
          </p:nvSpPr>
          <p:spPr bwMode="gray">
            <a:xfrm>
              <a:off x="1089891"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1</a:t>
              </a:r>
            </a:p>
          </p:txBody>
        </p:sp>
        <p:sp>
          <p:nvSpPr>
            <p:cNvPr id="30" name="Rectangle 29">
              <a:extLst>
                <a:ext uri="{FF2B5EF4-FFF2-40B4-BE49-F238E27FC236}">
                  <a16:creationId xmlns:a16="http://schemas.microsoft.com/office/drawing/2014/main" id="{FF62762A-D610-B82F-0FCC-09A2E3EF07BA}"/>
                </a:ext>
              </a:extLst>
            </p:cNvPr>
            <p:cNvSpPr/>
            <p:nvPr/>
          </p:nvSpPr>
          <p:spPr bwMode="gray">
            <a:xfrm>
              <a:off x="1537160"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2</a:t>
              </a:r>
              <a:endParaRPr lang="en-US" sz="2000" b="1" i="0" u="none" baseline="0" dirty="0">
                <a:solidFill>
                  <a:schemeClr val="accent6"/>
                </a:solidFill>
              </a:endParaRPr>
            </a:p>
          </p:txBody>
        </p:sp>
        <p:sp>
          <p:nvSpPr>
            <p:cNvPr id="33" name="Rectangle 32">
              <a:extLst>
                <a:ext uri="{FF2B5EF4-FFF2-40B4-BE49-F238E27FC236}">
                  <a16:creationId xmlns:a16="http://schemas.microsoft.com/office/drawing/2014/main" id="{C6B4C659-26A3-832A-7D9F-E71EB5A0724C}"/>
                </a:ext>
              </a:extLst>
            </p:cNvPr>
            <p:cNvSpPr/>
            <p:nvPr/>
          </p:nvSpPr>
          <p:spPr bwMode="gray">
            <a:xfrm>
              <a:off x="2433652"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4" name="Rectangle 33">
              <a:extLst>
                <a:ext uri="{FF2B5EF4-FFF2-40B4-BE49-F238E27FC236}">
                  <a16:creationId xmlns:a16="http://schemas.microsoft.com/office/drawing/2014/main" id="{84C41C1E-3B4E-EBE7-5303-B8F5D7A757F6}"/>
                </a:ext>
              </a:extLst>
            </p:cNvPr>
            <p:cNvSpPr/>
            <p:nvPr/>
          </p:nvSpPr>
          <p:spPr bwMode="gray">
            <a:xfrm>
              <a:off x="1986298" y="4256550"/>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6" name="Rectangle 35">
              <a:extLst>
                <a:ext uri="{FF2B5EF4-FFF2-40B4-BE49-F238E27FC236}">
                  <a16:creationId xmlns:a16="http://schemas.microsoft.com/office/drawing/2014/main" id="{1593F705-8CC3-00FF-86E5-89B3F32FB656}"/>
                </a:ext>
              </a:extLst>
            </p:cNvPr>
            <p:cNvSpPr/>
            <p:nvPr/>
          </p:nvSpPr>
          <p:spPr bwMode="gray">
            <a:xfrm>
              <a:off x="1986298" y="5145532"/>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7" name="Rectangle 36">
              <a:extLst>
                <a:ext uri="{FF2B5EF4-FFF2-40B4-BE49-F238E27FC236}">
                  <a16:creationId xmlns:a16="http://schemas.microsoft.com/office/drawing/2014/main" id="{C242612E-07AC-94FB-FD9E-8A28E5E2209B}"/>
                </a:ext>
              </a:extLst>
            </p:cNvPr>
            <p:cNvSpPr/>
            <p:nvPr/>
          </p:nvSpPr>
          <p:spPr bwMode="gray">
            <a:xfrm>
              <a:off x="2877572"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9" name="Rectangle 38">
              <a:extLst>
                <a:ext uri="{FF2B5EF4-FFF2-40B4-BE49-F238E27FC236}">
                  <a16:creationId xmlns:a16="http://schemas.microsoft.com/office/drawing/2014/main" id="{6B98EFF4-E001-AD75-56A1-AD8A978D4EB7}"/>
                </a:ext>
              </a:extLst>
            </p:cNvPr>
            <p:cNvSpPr/>
            <p:nvPr/>
          </p:nvSpPr>
          <p:spPr bwMode="gray">
            <a:xfrm>
              <a:off x="3318503"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40" name="Rectangle 39">
              <a:extLst>
                <a:ext uri="{FF2B5EF4-FFF2-40B4-BE49-F238E27FC236}">
                  <a16:creationId xmlns:a16="http://schemas.microsoft.com/office/drawing/2014/main" id="{03D1CF6D-A5FF-CBAD-C959-4634D1CE895B}"/>
                </a:ext>
              </a:extLst>
            </p:cNvPr>
            <p:cNvSpPr/>
            <p:nvPr/>
          </p:nvSpPr>
          <p:spPr bwMode="gray">
            <a:xfrm>
              <a:off x="3318503" y="514553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42" name="Rectangle 41">
              <a:extLst>
                <a:ext uri="{FF2B5EF4-FFF2-40B4-BE49-F238E27FC236}">
                  <a16:creationId xmlns:a16="http://schemas.microsoft.com/office/drawing/2014/main" id="{FE7D63DD-C280-B651-BCB7-262755E3AA77}"/>
                </a:ext>
              </a:extLst>
            </p:cNvPr>
            <p:cNvSpPr/>
            <p:nvPr/>
          </p:nvSpPr>
          <p:spPr bwMode="gray">
            <a:xfrm>
              <a:off x="3760353" y="514553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2" name="Rectangle 31">
              <a:extLst>
                <a:ext uri="{FF2B5EF4-FFF2-40B4-BE49-F238E27FC236}">
                  <a16:creationId xmlns:a16="http://schemas.microsoft.com/office/drawing/2014/main" id="{A7A05343-4BCA-4767-E689-DFAED2CC54C0}"/>
                </a:ext>
              </a:extLst>
            </p:cNvPr>
            <p:cNvSpPr/>
            <p:nvPr/>
          </p:nvSpPr>
          <p:spPr bwMode="gray">
            <a:xfrm>
              <a:off x="1986298"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3</a:t>
              </a:r>
            </a:p>
          </p:txBody>
        </p:sp>
        <p:sp>
          <p:nvSpPr>
            <p:cNvPr id="43" name="Right Arrow 42">
              <a:extLst>
                <a:ext uri="{FF2B5EF4-FFF2-40B4-BE49-F238E27FC236}">
                  <a16:creationId xmlns:a16="http://schemas.microsoft.com/office/drawing/2014/main" id="{130AB57B-F2CC-38A8-9C82-F407CB30877D}"/>
                </a:ext>
              </a:extLst>
            </p:cNvPr>
            <p:cNvSpPr/>
            <p:nvPr/>
          </p:nvSpPr>
          <p:spPr bwMode="gray">
            <a:xfrm>
              <a:off x="246880" y="4660087"/>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5" name="Right Arrow 44">
              <a:extLst>
                <a:ext uri="{FF2B5EF4-FFF2-40B4-BE49-F238E27FC236}">
                  <a16:creationId xmlns:a16="http://schemas.microsoft.com/office/drawing/2014/main" id="{3F37BDFF-E17F-4341-234F-C9EF3CF99AED}"/>
                </a:ext>
              </a:extLst>
            </p:cNvPr>
            <p:cNvSpPr/>
            <p:nvPr/>
          </p:nvSpPr>
          <p:spPr bwMode="gray">
            <a:xfrm>
              <a:off x="4333627" y="5113560"/>
              <a:ext cx="716787" cy="526397"/>
            </a:xfrm>
            <a:prstGeom prst="rightArrow">
              <a:avLst/>
            </a:prstGeom>
            <a:solidFill>
              <a:schemeClr val="tx1">
                <a:lumMod val="20000"/>
                <a:lumOff val="80000"/>
              </a:schemeClr>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sp>
        <p:nvSpPr>
          <p:cNvPr id="48" name="TextBox 47">
            <a:extLst>
              <a:ext uri="{FF2B5EF4-FFF2-40B4-BE49-F238E27FC236}">
                <a16:creationId xmlns:a16="http://schemas.microsoft.com/office/drawing/2014/main" id="{1DF53E05-A7D6-E66A-ECC7-9C6CFA6A9D44}"/>
              </a:ext>
            </a:extLst>
          </p:cNvPr>
          <p:cNvSpPr txBox="1"/>
          <p:nvPr/>
        </p:nvSpPr>
        <p:spPr bwMode="gray">
          <a:xfrm>
            <a:off x="10683121" y="1776210"/>
            <a:ext cx="820738" cy="246221"/>
          </a:xfrm>
          <a:prstGeom prst="rect">
            <a:avLst/>
          </a:prstGeom>
          <a:noFill/>
        </p:spPr>
        <p:txBody>
          <a:bodyPr vert="horz" wrap="none" lIns="0" tIns="0" rIns="0" bIns="0" rtlCol="0">
            <a:spAutoFit/>
          </a:bodyPr>
          <a:lstStyle/>
          <a:p>
            <a:pPr algn="ctr">
              <a:spcBef>
                <a:spcPts val="600"/>
              </a:spcBef>
            </a:pPr>
            <a:r>
              <a:rPr lang="en-US" sz="1600" i="1" dirty="0"/>
              <a:t>impasse!</a:t>
            </a:r>
          </a:p>
        </p:txBody>
      </p:sp>
      <p:sp>
        <p:nvSpPr>
          <p:cNvPr id="6" name="TextBox 5">
            <a:extLst>
              <a:ext uri="{FF2B5EF4-FFF2-40B4-BE49-F238E27FC236}">
                <a16:creationId xmlns:a16="http://schemas.microsoft.com/office/drawing/2014/main" id="{6133F927-2ACE-C931-07C8-820DDB35F5B4}"/>
              </a:ext>
            </a:extLst>
          </p:cNvPr>
          <p:cNvSpPr txBox="1"/>
          <p:nvPr/>
        </p:nvSpPr>
        <p:spPr bwMode="gray">
          <a:xfrm>
            <a:off x="3382844" y="4610980"/>
            <a:ext cx="439223" cy="430887"/>
          </a:xfrm>
          <a:prstGeom prst="rect">
            <a:avLst/>
          </a:prstGeom>
          <a:noFill/>
        </p:spPr>
        <p:txBody>
          <a:bodyPr vert="horz" wrap="none" lIns="0" tIns="0" rIns="0" bIns="0" rtlCol="0">
            <a:spAutoFit/>
          </a:bodyPr>
          <a:lstStyle/>
          <a:p>
            <a:pPr algn="l">
              <a:spcBef>
                <a:spcPts val="600"/>
              </a:spcBef>
            </a:pPr>
            <a:r>
              <a:rPr lang="en-US" sz="2800" b="1" i="1" dirty="0">
                <a:solidFill>
                  <a:schemeClr val="tx2"/>
                </a:solidFill>
              </a:rPr>
              <a:t>??</a:t>
            </a:r>
            <a:endParaRPr lang="en-US" sz="1100" b="1" i="1" dirty="0">
              <a:solidFill>
                <a:schemeClr val="tx2"/>
              </a:solidFill>
            </a:endParaRPr>
          </a:p>
        </p:txBody>
      </p:sp>
      <p:sp>
        <p:nvSpPr>
          <p:cNvPr id="10" name="Rectangle 9">
            <a:extLst>
              <a:ext uri="{FF2B5EF4-FFF2-40B4-BE49-F238E27FC236}">
                <a16:creationId xmlns:a16="http://schemas.microsoft.com/office/drawing/2014/main" id="{40D8A421-5B01-5B8D-B275-0630547DD819}"/>
              </a:ext>
            </a:extLst>
          </p:cNvPr>
          <p:cNvSpPr/>
          <p:nvPr/>
        </p:nvSpPr>
        <p:spPr bwMode="gray">
          <a:xfrm>
            <a:off x="8472217" y="967860"/>
            <a:ext cx="3339966" cy="4922279"/>
          </a:xfrm>
          <a:prstGeom prst="rect">
            <a:avLst/>
          </a:prstGeom>
          <a:no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TextBox 10">
            <a:extLst>
              <a:ext uri="{FF2B5EF4-FFF2-40B4-BE49-F238E27FC236}">
                <a16:creationId xmlns:a16="http://schemas.microsoft.com/office/drawing/2014/main" id="{3EB61164-2AB5-4AEC-7468-EE5AF5D823DF}"/>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sp>
        <p:nvSpPr>
          <p:cNvPr id="5" name="Rectangle 4">
            <a:extLst>
              <a:ext uri="{FF2B5EF4-FFF2-40B4-BE49-F238E27FC236}">
                <a16:creationId xmlns:a16="http://schemas.microsoft.com/office/drawing/2014/main" id="{CDF7EEDF-A264-CF67-7A2A-9FFBBB9D0A71}"/>
              </a:ext>
            </a:extLst>
          </p:cNvPr>
          <p:cNvSpPr/>
          <p:nvPr/>
        </p:nvSpPr>
        <p:spPr bwMode="gray">
          <a:xfrm>
            <a:off x="6261071" y="4264855"/>
            <a:ext cx="4513124" cy="88518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impasse entails a subproblem:</a:t>
            </a:r>
          </a:p>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Which path should the agent take?</a:t>
            </a:r>
          </a:p>
        </p:txBody>
      </p:sp>
    </p:spTree>
    <p:extLst>
      <p:ext uri="{BB962C8B-B14F-4D97-AF65-F5344CB8AC3E}">
        <p14:creationId xmlns:p14="http://schemas.microsoft.com/office/powerpoint/2010/main" val="412330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61006-AD4D-EB68-9EFD-EC29CFC6F5BB}"/>
              </a:ext>
            </a:extLst>
          </p:cNvPr>
          <p:cNvSpPr>
            <a:spLocks noGrp="1"/>
          </p:cNvSpPr>
          <p:nvPr>
            <p:ph type="title"/>
          </p:nvPr>
        </p:nvSpPr>
        <p:spPr>
          <a:xfrm>
            <a:off x="457198" y="555639"/>
            <a:ext cx="7395330" cy="304699"/>
          </a:xfrm>
        </p:spPr>
        <p:txBody>
          <a:bodyPr/>
          <a:lstStyle/>
          <a:p>
            <a:r>
              <a:rPr lang="en-US" dirty="0"/>
              <a:t>Maze Example – Subproblem 1</a:t>
            </a:r>
          </a:p>
        </p:txBody>
      </p:sp>
      <p:sp>
        <p:nvSpPr>
          <p:cNvPr id="2" name="Content Placeholder 1">
            <a:extLst>
              <a:ext uri="{FF2B5EF4-FFF2-40B4-BE49-F238E27FC236}">
                <a16:creationId xmlns:a16="http://schemas.microsoft.com/office/drawing/2014/main" id="{D7E48194-7CF7-71DC-810D-94B83B34EA65}"/>
              </a:ext>
            </a:extLst>
          </p:cNvPr>
          <p:cNvSpPr>
            <a:spLocks noGrp="1"/>
          </p:cNvSpPr>
          <p:nvPr>
            <p:ph idx="1"/>
          </p:nvPr>
        </p:nvSpPr>
        <p:spPr>
          <a:xfrm>
            <a:off x="1009018" y="1557210"/>
            <a:ext cx="7068255" cy="2818669"/>
          </a:xfrm>
        </p:spPr>
        <p:txBody>
          <a:bodyPr>
            <a:normAutofit fontScale="92500" lnSpcReduction="10000"/>
          </a:bodyPr>
          <a:lstStyle/>
          <a:p>
            <a:r>
              <a:rPr lang="en-US" dirty="0"/>
              <a:t>The subproblem action is to evaluate possible paths forward.</a:t>
            </a:r>
          </a:p>
          <a:p>
            <a:pPr marL="285750" indent="-285750">
              <a:buFont typeface="Arial" panose="020B0604020202020204" pitchFamily="34" charset="0"/>
              <a:buChar char="•"/>
            </a:pPr>
            <a:r>
              <a:rPr lang="en-US" dirty="0"/>
              <a:t>Operators: Propose to evaluate each possible next path </a:t>
            </a:r>
          </a:p>
          <a:p>
            <a:pPr marL="514350" lvl="1" indent="-285750"/>
            <a:r>
              <a:rPr lang="en-US" dirty="0"/>
              <a:t>Prefer them in clockwise order (arbitrarily)</a:t>
            </a:r>
          </a:p>
          <a:p>
            <a:r>
              <a:rPr lang="en-US" dirty="0"/>
              <a:t>Decisions proceed as follows:</a:t>
            </a:r>
          </a:p>
          <a:p>
            <a:pPr marL="285750" indent="-285750">
              <a:buFont typeface="Arial" panose="020B0604020202020204" pitchFamily="34" charset="0"/>
              <a:buChar char="•"/>
            </a:pPr>
            <a:r>
              <a:rPr lang="en-US" dirty="0"/>
              <a:t>Step 4: Evaluate the north path. (dead end)</a:t>
            </a:r>
          </a:p>
          <a:p>
            <a:pPr marL="285750" indent="-285750">
              <a:buFont typeface="Arial" panose="020B0604020202020204" pitchFamily="34" charset="0"/>
              <a:buChar char="•"/>
            </a:pPr>
            <a:r>
              <a:rPr lang="en-US" dirty="0"/>
              <a:t>Step 5: Evaluate the east path…</a:t>
            </a:r>
          </a:p>
          <a:p>
            <a:r>
              <a:rPr lang="en-US" dirty="0"/>
              <a:t>But let’s say the agent can’t immediately tell where the east path leads.</a:t>
            </a:r>
          </a:p>
          <a:p>
            <a:pPr marL="285750" indent="-285750">
              <a:buFont typeface="Arial" panose="020B0604020202020204" pitchFamily="34" charset="0"/>
              <a:buChar char="•"/>
            </a:pPr>
            <a:r>
              <a:rPr lang="en-US" dirty="0"/>
              <a:t>So the operator cannot be applied.</a:t>
            </a:r>
          </a:p>
          <a:p>
            <a:pPr marL="285750" indent="-285750">
              <a:buFont typeface="Arial" panose="020B0604020202020204" pitchFamily="34" charset="0"/>
              <a:buChar char="•"/>
            </a:pPr>
            <a:r>
              <a:rPr lang="en-US" dirty="0"/>
              <a:t>This leads to another impasse! (</a:t>
            </a:r>
            <a:r>
              <a:rPr lang="en-US" i="1" dirty="0"/>
              <a:t>operator no-change</a:t>
            </a:r>
            <a:r>
              <a:rPr lang="en-US" dirty="0"/>
              <a:t>)</a:t>
            </a:r>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13" name="Group 112">
            <a:extLst>
              <a:ext uri="{FF2B5EF4-FFF2-40B4-BE49-F238E27FC236}">
                <a16:creationId xmlns:a16="http://schemas.microsoft.com/office/drawing/2014/main" id="{19C7382F-CF33-19FF-0AD2-56B168C69084}"/>
              </a:ext>
            </a:extLst>
          </p:cNvPr>
          <p:cNvGrpSpPr/>
          <p:nvPr/>
        </p:nvGrpSpPr>
        <p:grpSpPr>
          <a:xfrm>
            <a:off x="8602048" y="2205872"/>
            <a:ext cx="3129063" cy="1671094"/>
            <a:chOff x="8378496" y="1861891"/>
            <a:chExt cx="3129063" cy="1671094"/>
          </a:xfrm>
        </p:grpSpPr>
        <p:sp>
          <p:nvSpPr>
            <p:cNvPr id="5" name="TextBox 4">
              <a:extLst>
                <a:ext uri="{FF2B5EF4-FFF2-40B4-BE49-F238E27FC236}">
                  <a16:creationId xmlns:a16="http://schemas.microsoft.com/office/drawing/2014/main" id="{43DE52A1-DF0A-8594-23BE-FA7CFA5CF167}"/>
                </a:ext>
              </a:extLst>
            </p:cNvPr>
            <p:cNvSpPr txBox="1"/>
            <p:nvPr/>
          </p:nvSpPr>
          <p:spPr bwMode="gray">
            <a:xfrm>
              <a:off x="8378496" y="2669629"/>
              <a:ext cx="3129063" cy="276999"/>
            </a:xfrm>
            <a:prstGeom prst="rect">
              <a:avLst/>
            </a:prstGeom>
            <a:noFill/>
          </p:spPr>
          <p:txBody>
            <a:bodyPr vert="horz" wrap="none" lIns="0" tIns="0" rIns="0" bIns="0" rtlCol="0">
              <a:spAutoFit/>
            </a:bodyPr>
            <a:lstStyle/>
            <a:p>
              <a:pPr algn="ctr">
                <a:spcBef>
                  <a:spcPts val="600"/>
                </a:spcBef>
              </a:pPr>
              <a:r>
                <a:rPr lang="en-US" i="1" dirty="0"/>
                <a:t>Subproblem: </a:t>
              </a:r>
              <a:r>
                <a:rPr lang="en-US" b="1" dirty="0"/>
                <a:t>Evaluate Paths</a:t>
              </a:r>
            </a:p>
          </p:txBody>
        </p:sp>
        <p:sp>
          <p:nvSpPr>
            <p:cNvPr id="12" name="Rounded Rectangle 11">
              <a:extLst>
                <a:ext uri="{FF2B5EF4-FFF2-40B4-BE49-F238E27FC236}">
                  <a16:creationId xmlns:a16="http://schemas.microsoft.com/office/drawing/2014/main" id="{9273E436-935F-2BFA-1769-6B50301D49ED}"/>
                </a:ext>
              </a:extLst>
            </p:cNvPr>
            <p:cNvSpPr/>
            <p:nvPr/>
          </p:nvSpPr>
          <p:spPr bwMode="gray">
            <a:xfrm>
              <a:off x="9029597" y="3070530"/>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4</a:t>
              </a:r>
            </a:p>
          </p:txBody>
        </p:sp>
        <p:sp>
          <p:nvSpPr>
            <p:cNvPr id="13" name="Rounded Rectangle 12">
              <a:extLst>
                <a:ext uri="{FF2B5EF4-FFF2-40B4-BE49-F238E27FC236}">
                  <a16:creationId xmlns:a16="http://schemas.microsoft.com/office/drawing/2014/main" id="{0BBD45AD-7F06-86E4-7061-A89B0544BB52}"/>
                </a:ext>
              </a:extLst>
            </p:cNvPr>
            <p:cNvSpPr/>
            <p:nvPr/>
          </p:nvSpPr>
          <p:spPr bwMode="gray">
            <a:xfrm>
              <a:off x="9711793" y="3070530"/>
              <a:ext cx="462455" cy="462455"/>
            </a:xfrm>
            <a:prstGeom prst="roundRect">
              <a:avLst/>
            </a:prstGeom>
            <a:solidFill>
              <a:schemeClr val="bg2"/>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1" i="1" u="none" baseline="0" dirty="0">
                  <a:solidFill>
                    <a:srgbClr val="C00000"/>
                  </a:solidFill>
                </a:rPr>
                <a:t>5</a:t>
              </a:r>
            </a:p>
          </p:txBody>
        </p:sp>
        <p:cxnSp>
          <p:nvCxnSpPr>
            <p:cNvPr id="20" name="Straight Arrow Connector 19">
              <a:extLst>
                <a:ext uri="{FF2B5EF4-FFF2-40B4-BE49-F238E27FC236}">
                  <a16:creationId xmlns:a16="http://schemas.microsoft.com/office/drawing/2014/main" id="{396F4899-DD01-83FF-A4D7-A0EA1B7B297E}"/>
                </a:ext>
              </a:extLst>
            </p:cNvPr>
            <p:cNvCxnSpPr>
              <a:cxnSpLocks/>
            </p:cNvCxnSpPr>
            <p:nvPr/>
          </p:nvCxnSpPr>
          <p:spPr bwMode="gray">
            <a:xfrm flipH="1">
              <a:off x="9335227" y="1861891"/>
              <a:ext cx="839021" cy="807738"/>
            </a:xfrm>
            <a:prstGeom prst="straightConnector1">
              <a:avLst/>
            </a:prstGeom>
            <a:ln w="38100" cap="rnd">
              <a:solidFill>
                <a:schemeClr val="accent6"/>
              </a:solidFill>
              <a:prstDash val="dash"/>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435B47-D20B-2F0E-306D-C75D62E46A71}"/>
                </a:ext>
              </a:extLst>
            </p:cNvPr>
            <p:cNvCxnSpPr>
              <a:cxnSpLocks/>
              <a:stCxn id="12" idx="3"/>
              <a:endCxn id="13" idx="1"/>
            </p:cNvCxnSpPr>
            <p:nvPr/>
          </p:nvCxnSpPr>
          <p:spPr bwMode="gray">
            <a:xfrm>
              <a:off x="9492052" y="3301758"/>
              <a:ext cx="219741"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0D81268-13FD-69D0-3469-C841178FEA17}"/>
              </a:ext>
            </a:extLst>
          </p:cNvPr>
          <p:cNvGrpSpPr/>
          <p:nvPr/>
        </p:nvGrpSpPr>
        <p:grpSpPr>
          <a:xfrm>
            <a:off x="1146087" y="4609086"/>
            <a:ext cx="4803534" cy="1383407"/>
            <a:chOff x="246880" y="4256550"/>
            <a:chExt cx="4803534" cy="1383407"/>
          </a:xfrm>
        </p:grpSpPr>
        <p:sp>
          <p:nvSpPr>
            <p:cNvPr id="28" name="Rectangle 27">
              <a:extLst>
                <a:ext uri="{FF2B5EF4-FFF2-40B4-BE49-F238E27FC236}">
                  <a16:creationId xmlns:a16="http://schemas.microsoft.com/office/drawing/2014/main" id="{CD8B0AC6-F685-30C0-5FF1-88512CE094CE}"/>
                </a:ext>
              </a:extLst>
            </p:cNvPr>
            <p:cNvSpPr/>
            <p:nvPr/>
          </p:nvSpPr>
          <p:spPr bwMode="gray">
            <a:xfrm>
              <a:off x="1089891"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1</a:t>
              </a:r>
            </a:p>
          </p:txBody>
        </p:sp>
        <p:sp>
          <p:nvSpPr>
            <p:cNvPr id="30" name="Rectangle 29">
              <a:extLst>
                <a:ext uri="{FF2B5EF4-FFF2-40B4-BE49-F238E27FC236}">
                  <a16:creationId xmlns:a16="http://schemas.microsoft.com/office/drawing/2014/main" id="{FF62762A-D610-B82F-0FCC-09A2E3EF07BA}"/>
                </a:ext>
              </a:extLst>
            </p:cNvPr>
            <p:cNvSpPr/>
            <p:nvPr/>
          </p:nvSpPr>
          <p:spPr bwMode="gray">
            <a:xfrm>
              <a:off x="1537160"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2</a:t>
              </a:r>
              <a:endParaRPr lang="en-US" sz="2000" b="1" i="0" u="none" baseline="0" dirty="0">
                <a:solidFill>
                  <a:schemeClr val="accent6"/>
                </a:solidFill>
              </a:endParaRPr>
            </a:p>
          </p:txBody>
        </p:sp>
        <p:sp>
          <p:nvSpPr>
            <p:cNvPr id="33" name="Rectangle 32">
              <a:extLst>
                <a:ext uri="{FF2B5EF4-FFF2-40B4-BE49-F238E27FC236}">
                  <a16:creationId xmlns:a16="http://schemas.microsoft.com/office/drawing/2014/main" id="{C6B4C659-26A3-832A-7D9F-E71EB5A0724C}"/>
                </a:ext>
              </a:extLst>
            </p:cNvPr>
            <p:cNvSpPr/>
            <p:nvPr/>
          </p:nvSpPr>
          <p:spPr bwMode="gray">
            <a:xfrm>
              <a:off x="2433652"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1" u="none" baseline="0" dirty="0">
                  <a:solidFill>
                    <a:schemeClr val="tx1"/>
                  </a:solidFill>
                </a:rPr>
                <a:t>5</a:t>
              </a:r>
            </a:p>
          </p:txBody>
        </p:sp>
        <p:sp>
          <p:nvSpPr>
            <p:cNvPr id="34" name="Rectangle 33">
              <a:extLst>
                <a:ext uri="{FF2B5EF4-FFF2-40B4-BE49-F238E27FC236}">
                  <a16:creationId xmlns:a16="http://schemas.microsoft.com/office/drawing/2014/main" id="{84C41C1E-3B4E-EBE7-5303-B8F5D7A757F6}"/>
                </a:ext>
              </a:extLst>
            </p:cNvPr>
            <p:cNvSpPr/>
            <p:nvPr/>
          </p:nvSpPr>
          <p:spPr bwMode="gray">
            <a:xfrm>
              <a:off x="1986298" y="4256550"/>
              <a:ext cx="444491" cy="444491"/>
            </a:xfrm>
            <a:prstGeom prst="rect">
              <a:avLst/>
            </a:prstGeom>
            <a:solidFill>
              <a:schemeClr val="bg2"/>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u="none" baseline="0" dirty="0">
                  <a:solidFill>
                    <a:schemeClr val="accent6"/>
                  </a:solidFill>
                </a:rPr>
                <a:t>4</a:t>
              </a:r>
            </a:p>
          </p:txBody>
        </p:sp>
        <p:sp>
          <p:nvSpPr>
            <p:cNvPr id="36" name="Rectangle 35">
              <a:extLst>
                <a:ext uri="{FF2B5EF4-FFF2-40B4-BE49-F238E27FC236}">
                  <a16:creationId xmlns:a16="http://schemas.microsoft.com/office/drawing/2014/main" id="{1593F705-8CC3-00FF-86E5-89B3F32FB656}"/>
                </a:ext>
              </a:extLst>
            </p:cNvPr>
            <p:cNvSpPr/>
            <p:nvPr/>
          </p:nvSpPr>
          <p:spPr bwMode="gray">
            <a:xfrm>
              <a:off x="1986298" y="5145532"/>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7" name="Rectangle 36">
              <a:extLst>
                <a:ext uri="{FF2B5EF4-FFF2-40B4-BE49-F238E27FC236}">
                  <a16:creationId xmlns:a16="http://schemas.microsoft.com/office/drawing/2014/main" id="{C242612E-07AC-94FB-FD9E-8A28E5E2209B}"/>
                </a:ext>
              </a:extLst>
            </p:cNvPr>
            <p:cNvSpPr/>
            <p:nvPr/>
          </p:nvSpPr>
          <p:spPr bwMode="gray">
            <a:xfrm>
              <a:off x="2877572"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9" name="Rectangle 38">
              <a:extLst>
                <a:ext uri="{FF2B5EF4-FFF2-40B4-BE49-F238E27FC236}">
                  <a16:creationId xmlns:a16="http://schemas.microsoft.com/office/drawing/2014/main" id="{6B98EFF4-E001-AD75-56A1-AD8A978D4EB7}"/>
                </a:ext>
              </a:extLst>
            </p:cNvPr>
            <p:cNvSpPr/>
            <p:nvPr/>
          </p:nvSpPr>
          <p:spPr bwMode="gray">
            <a:xfrm>
              <a:off x="3318503" y="470104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40" name="Rectangle 39">
              <a:extLst>
                <a:ext uri="{FF2B5EF4-FFF2-40B4-BE49-F238E27FC236}">
                  <a16:creationId xmlns:a16="http://schemas.microsoft.com/office/drawing/2014/main" id="{03D1CF6D-A5FF-CBAD-C959-4634D1CE895B}"/>
                </a:ext>
              </a:extLst>
            </p:cNvPr>
            <p:cNvSpPr/>
            <p:nvPr/>
          </p:nvSpPr>
          <p:spPr bwMode="gray">
            <a:xfrm>
              <a:off x="3318503" y="514553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42" name="Rectangle 41">
              <a:extLst>
                <a:ext uri="{FF2B5EF4-FFF2-40B4-BE49-F238E27FC236}">
                  <a16:creationId xmlns:a16="http://schemas.microsoft.com/office/drawing/2014/main" id="{FE7D63DD-C280-B651-BCB7-262755E3AA77}"/>
                </a:ext>
              </a:extLst>
            </p:cNvPr>
            <p:cNvSpPr/>
            <p:nvPr/>
          </p:nvSpPr>
          <p:spPr bwMode="gray">
            <a:xfrm>
              <a:off x="3760353" y="5145531"/>
              <a:ext cx="444491" cy="444491"/>
            </a:xfrm>
            <a:prstGeom prst="rect">
              <a:avLst/>
            </a:prstGeom>
            <a:solidFill>
              <a:schemeClr val="tx1">
                <a:lumMod val="20000"/>
                <a:lumOff val="80000"/>
              </a:schemeClr>
            </a:solidFill>
            <a:ln w="38100"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u="none" baseline="0" dirty="0">
                <a:solidFill>
                  <a:schemeClr val="tx1"/>
                </a:solidFill>
              </a:endParaRPr>
            </a:p>
          </p:txBody>
        </p:sp>
        <p:sp>
          <p:nvSpPr>
            <p:cNvPr id="32" name="Rectangle 31">
              <a:extLst>
                <a:ext uri="{FF2B5EF4-FFF2-40B4-BE49-F238E27FC236}">
                  <a16:creationId xmlns:a16="http://schemas.microsoft.com/office/drawing/2014/main" id="{A7A05343-4BCA-4767-E689-DFAED2CC54C0}"/>
                </a:ext>
              </a:extLst>
            </p:cNvPr>
            <p:cNvSpPr/>
            <p:nvPr/>
          </p:nvSpPr>
          <p:spPr bwMode="gray">
            <a:xfrm>
              <a:off x="1986298" y="4701041"/>
              <a:ext cx="444491" cy="444491"/>
            </a:xfrm>
            <a:prstGeom prst="rect">
              <a:avLst/>
            </a:prstGeom>
            <a:solidFill>
              <a:schemeClr val="bg2"/>
            </a:solid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3</a:t>
              </a:r>
            </a:p>
          </p:txBody>
        </p:sp>
        <p:sp>
          <p:nvSpPr>
            <p:cNvPr id="43" name="Right Arrow 42">
              <a:extLst>
                <a:ext uri="{FF2B5EF4-FFF2-40B4-BE49-F238E27FC236}">
                  <a16:creationId xmlns:a16="http://schemas.microsoft.com/office/drawing/2014/main" id="{130AB57B-F2CC-38A8-9C82-F407CB30877D}"/>
                </a:ext>
              </a:extLst>
            </p:cNvPr>
            <p:cNvSpPr/>
            <p:nvPr/>
          </p:nvSpPr>
          <p:spPr bwMode="gray">
            <a:xfrm>
              <a:off x="246880" y="4660087"/>
              <a:ext cx="716787" cy="526397"/>
            </a:xfrm>
            <a:prstGeom prst="rightArrow">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45" name="Right Arrow 44">
              <a:extLst>
                <a:ext uri="{FF2B5EF4-FFF2-40B4-BE49-F238E27FC236}">
                  <a16:creationId xmlns:a16="http://schemas.microsoft.com/office/drawing/2014/main" id="{3F37BDFF-E17F-4341-234F-C9EF3CF99AED}"/>
                </a:ext>
              </a:extLst>
            </p:cNvPr>
            <p:cNvSpPr/>
            <p:nvPr/>
          </p:nvSpPr>
          <p:spPr bwMode="gray">
            <a:xfrm>
              <a:off x="4333627" y="5113560"/>
              <a:ext cx="716787" cy="526397"/>
            </a:xfrm>
            <a:prstGeom prst="rightArrow">
              <a:avLst/>
            </a:prstGeom>
            <a:solidFill>
              <a:schemeClr val="tx1">
                <a:lumMod val="20000"/>
                <a:lumOff val="80000"/>
              </a:schemeClr>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grpSp>
        <p:nvGrpSpPr>
          <p:cNvPr id="55" name="Group 54">
            <a:extLst>
              <a:ext uri="{FF2B5EF4-FFF2-40B4-BE49-F238E27FC236}">
                <a16:creationId xmlns:a16="http://schemas.microsoft.com/office/drawing/2014/main" id="{539E7604-F9A8-F04E-E462-A75079E71C7C}"/>
              </a:ext>
            </a:extLst>
          </p:cNvPr>
          <p:cNvGrpSpPr/>
          <p:nvPr/>
        </p:nvGrpSpPr>
        <p:grpSpPr>
          <a:xfrm>
            <a:off x="8598346" y="1258191"/>
            <a:ext cx="2895521" cy="872358"/>
            <a:chOff x="8374794" y="1061545"/>
            <a:chExt cx="2895521" cy="872358"/>
          </a:xfrm>
        </p:grpSpPr>
        <p:sp>
          <p:nvSpPr>
            <p:cNvPr id="57" name="TextBox 56">
              <a:extLst>
                <a:ext uri="{FF2B5EF4-FFF2-40B4-BE49-F238E27FC236}">
                  <a16:creationId xmlns:a16="http://schemas.microsoft.com/office/drawing/2014/main" id="{EEB69C5D-8D57-5989-F46B-BEA56C131EB1}"/>
                </a:ext>
              </a:extLst>
            </p:cNvPr>
            <p:cNvSpPr txBox="1"/>
            <p:nvPr/>
          </p:nvSpPr>
          <p:spPr bwMode="gray">
            <a:xfrm>
              <a:off x="8615742" y="1061545"/>
              <a:ext cx="2654573" cy="276999"/>
            </a:xfrm>
            <a:prstGeom prst="rect">
              <a:avLst/>
            </a:prstGeom>
            <a:noFill/>
          </p:spPr>
          <p:txBody>
            <a:bodyPr vert="horz" wrap="none" lIns="0" tIns="0" rIns="0" bIns="0" rtlCol="0">
              <a:spAutoFit/>
            </a:bodyPr>
            <a:lstStyle/>
            <a:p>
              <a:pPr algn="ctr">
                <a:spcBef>
                  <a:spcPts val="600"/>
                </a:spcBef>
              </a:pPr>
              <a:r>
                <a:rPr lang="en-US" i="1" dirty="0"/>
                <a:t>Problem: </a:t>
              </a:r>
              <a:r>
                <a:rPr lang="en-US" b="1" dirty="0"/>
                <a:t>Navigate Maze</a:t>
              </a:r>
            </a:p>
          </p:txBody>
        </p:sp>
        <p:sp>
          <p:nvSpPr>
            <p:cNvPr id="58" name="Rounded Rectangle 57">
              <a:extLst>
                <a:ext uri="{FF2B5EF4-FFF2-40B4-BE49-F238E27FC236}">
                  <a16:creationId xmlns:a16="http://schemas.microsoft.com/office/drawing/2014/main" id="{490EAB19-5FA3-D9EB-DDFB-B81188FCFF9C}"/>
                </a:ext>
              </a:extLst>
            </p:cNvPr>
            <p:cNvSpPr/>
            <p:nvPr/>
          </p:nvSpPr>
          <p:spPr bwMode="gray">
            <a:xfrm>
              <a:off x="8374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1</a:t>
              </a:r>
            </a:p>
          </p:txBody>
        </p:sp>
        <p:sp>
          <p:nvSpPr>
            <p:cNvPr id="59" name="Rounded Rectangle 58">
              <a:extLst>
                <a:ext uri="{FF2B5EF4-FFF2-40B4-BE49-F238E27FC236}">
                  <a16:creationId xmlns:a16="http://schemas.microsoft.com/office/drawing/2014/main" id="{67FF439C-86C5-BEAB-55C6-699A4769C916}"/>
                </a:ext>
              </a:extLst>
            </p:cNvPr>
            <p:cNvSpPr/>
            <p:nvPr/>
          </p:nvSpPr>
          <p:spPr bwMode="gray">
            <a:xfrm>
              <a:off x="90432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2</a:t>
              </a:r>
            </a:p>
          </p:txBody>
        </p:sp>
        <p:sp>
          <p:nvSpPr>
            <p:cNvPr id="60" name="Rounded Rectangle 59">
              <a:extLst>
                <a:ext uri="{FF2B5EF4-FFF2-40B4-BE49-F238E27FC236}">
                  <a16:creationId xmlns:a16="http://schemas.microsoft.com/office/drawing/2014/main" id="{2FA604FF-EA9E-06A5-6B8F-75244B020C3D}"/>
                </a:ext>
              </a:extLst>
            </p:cNvPr>
            <p:cNvSpPr/>
            <p:nvPr/>
          </p:nvSpPr>
          <p:spPr bwMode="gray">
            <a:xfrm>
              <a:off x="9711794" y="1471448"/>
              <a:ext cx="462455" cy="462455"/>
            </a:xfrm>
            <a:prstGeom prst="roundRect">
              <a:avLst/>
            </a:prstGeom>
            <a:solidFill>
              <a:schemeClr val="bg2"/>
            </a:solidFill>
            <a:ln w="285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chemeClr val="accent6"/>
                  </a:solidFill>
                </a:rPr>
                <a:t>3</a:t>
              </a:r>
            </a:p>
          </p:txBody>
        </p:sp>
        <p:cxnSp>
          <p:nvCxnSpPr>
            <p:cNvPr id="61" name="Straight Arrow Connector 60">
              <a:extLst>
                <a:ext uri="{FF2B5EF4-FFF2-40B4-BE49-F238E27FC236}">
                  <a16:creationId xmlns:a16="http://schemas.microsoft.com/office/drawing/2014/main" id="{76087F85-B7E6-40BA-7FFF-F6A6538C34A8}"/>
                </a:ext>
              </a:extLst>
            </p:cNvPr>
            <p:cNvCxnSpPr>
              <a:cxnSpLocks/>
              <a:stCxn id="58" idx="3"/>
              <a:endCxn id="59" idx="1"/>
            </p:cNvCxnSpPr>
            <p:nvPr/>
          </p:nvCxnSpPr>
          <p:spPr bwMode="gray">
            <a:xfrm>
              <a:off x="88372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910826-AF66-7718-CA71-630AA2072291}"/>
                </a:ext>
              </a:extLst>
            </p:cNvPr>
            <p:cNvCxnSpPr>
              <a:cxnSpLocks/>
              <a:stCxn id="59" idx="3"/>
              <a:endCxn id="60" idx="1"/>
            </p:cNvCxnSpPr>
            <p:nvPr/>
          </p:nvCxnSpPr>
          <p:spPr bwMode="gray">
            <a:xfrm>
              <a:off x="9505749" y="1702676"/>
              <a:ext cx="206045" cy="0"/>
            </a:xfrm>
            <a:prstGeom prst="straightConnector1">
              <a:avLst/>
            </a:prstGeom>
            <a:ln w="38100" cap="rnd">
              <a:solidFill>
                <a:schemeClr val="accent6"/>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E01B47D-ED5D-0A46-39A4-4A192C1B2A15}"/>
                </a:ext>
              </a:extLst>
            </p:cNvPr>
            <p:cNvCxnSpPr>
              <a:cxnSpLocks/>
              <a:stCxn id="60" idx="3"/>
            </p:cNvCxnSpPr>
            <p:nvPr/>
          </p:nvCxnSpPr>
          <p:spPr bwMode="gray">
            <a:xfrm>
              <a:off x="10174249" y="1702676"/>
              <a:ext cx="206045" cy="0"/>
            </a:xfrm>
            <a:prstGeom prst="straightConnector1">
              <a:avLst/>
            </a:prstGeom>
            <a:ln w="38100" cap="rnd">
              <a:solidFill>
                <a:srgbClr val="C00000"/>
              </a:solidFill>
              <a:prstDash val="solid"/>
              <a:round/>
              <a:headEnd w="lg" len="med"/>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4971E81A-B15A-9EC1-91D5-11831AC282A2}"/>
              </a:ext>
            </a:extLst>
          </p:cNvPr>
          <p:cNvSpPr txBox="1"/>
          <p:nvPr/>
        </p:nvSpPr>
        <p:spPr bwMode="gray">
          <a:xfrm>
            <a:off x="10683121" y="1776210"/>
            <a:ext cx="820738" cy="246221"/>
          </a:xfrm>
          <a:prstGeom prst="rect">
            <a:avLst/>
          </a:prstGeom>
          <a:noFill/>
        </p:spPr>
        <p:txBody>
          <a:bodyPr vert="horz" wrap="none" lIns="0" tIns="0" rIns="0" bIns="0" rtlCol="0">
            <a:spAutoFit/>
          </a:bodyPr>
          <a:lstStyle/>
          <a:p>
            <a:pPr algn="ctr">
              <a:spcBef>
                <a:spcPts val="600"/>
              </a:spcBef>
            </a:pPr>
            <a:r>
              <a:rPr lang="en-US" sz="1600" i="1" dirty="0"/>
              <a:t>impasse!</a:t>
            </a:r>
          </a:p>
        </p:txBody>
      </p:sp>
      <p:sp>
        <p:nvSpPr>
          <p:cNvPr id="67" name="TextBox 66">
            <a:extLst>
              <a:ext uri="{FF2B5EF4-FFF2-40B4-BE49-F238E27FC236}">
                <a16:creationId xmlns:a16="http://schemas.microsoft.com/office/drawing/2014/main" id="{62875148-4596-1CA7-CD3C-9DE108F047F7}"/>
              </a:ext>
            </a:extLst>
          </p:cNvPr>
          <p:cNvSpPr txBox="1"/>
          <p:nvPr/>
        </p:nvSpPr>
        <p:spPr bwMode="gray">
          <a:xfrm>
            <a:off x="10683121" y="3515200"/>
            <a:ext cx="820738" cy="246221"/>
          </a:xfrm>
          <a:prstGeom prst="rect">
            <a:avLst/>
          </a:prstGeom>
          <a:noFill/>
        </p:spPr>
        <p:txBody>
          <a:bodyPr vert="horz" wrap="none" lIns="0" tIns="0" rIns="0" bIns="0" rtlCol="0">
            <a:spAutoFit/>
          </a:bodyPr>
          <a:lstStyle/>
          <a:p>
            <a:pPr algn="ctr">
              <a:spcBef>
                <a:spcPts val="600"/>
              </a:spcBef>
            </a:pPr>
            <a:r>
              <a:rPr lang="en-US" sz="1600" i="1" dirty="0"/>
              <a:t>impasse!</a:t>
            </a:r>
          </a:p>
        </p:txBody>
      </p:sp>
      <p:cxnSp>
        <p:nvCxnSpPr>
          <p:cNvPr id="6" name="Straight Connector 5">
            <a:extLst>
              <a:ext uri="{FF2B5EF4-FFF2-40B4-BE49-F238E27FC236}">
                <a16:creationId xmlns:a16="http://schemas.microsoft.com/office/drawing/2014/main" id="{37B13752-90CC-8C9D-7F8A-9FACD2BA3B04}"/>
              </a:ext>
            </a:extLst>
          </p:cNvPr>
          <p:cNvCxnSpPr>
            <a:cxnSpLocks/>
          </p:cNvCxnSpPr>
          <p:nvPr/>
        </p:nvCxnSpPr>
        <p:spPr bwMode="gray">
          <a:xfrm flipH="1">
            <a:off x="8472217" y="2582036"/>
            <a:ext cx="3339966" cy="0"/>
          </a:xfrm>
          <a:prstGeom prst="line">
            <a:avLst/>
          </a:prstGeom>
          <a:ln w="190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CE9EBD-9A1B-6D42-F326-FB1F112B7E26}"/>
              </a:ext>
            </a:extLst>
          </p:cNvPr>
          <p:cNvSpPr/>
          <p:nvPr/>
        </p:nvSpPr>
        <p:spPr bwMode="gray">
          <a:xfrm>
            <a:off x="8472217" y="967860"/>
            <a:ext cx="3339966" cy="4922279"/>
          </a:xfrm>
          <a:prstGeom prst="rect">
            <a:avLst/>
          </a:prstGeom>
          <a:no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TextBox 8">
            <a:extLst>
              <a:ext uri="{FF2B5EF4-FFF2-40B4-BE49-F238E27FC236}">
                <a16:creationId xmlns:a16="http://schemas.microsoft.com/office/drawing/2014/main" id="{280CFEEA-5D1E-1845-5F21-A5C0AAB67A19}"/>
              </a:ext>
            </a:extLst>
          </p:cNvPr>
          <p:cNvSpPr txBox="1"/>
          <p:nvPr/>
        </p:nvSpPr>
        <p:spPr bwMode="gray">
          <a:xfrm>
            <a:off x="9204204" y="511277"/>
            <a:ext cx="1899559" cy="276999"/>
          </a:xfrm>
          <a:prstGeom prst="rect">
            <a:avLst/>
          </a:prstGeom>
          <a:noFill/>
        </p:spPr>
        <p:txBody>
          <a:bodyPr vert="horz" wrap="none" lIns="0" tIns="0" rIns="0" bIns="0" rtlCol="0">
            <a:spAutoFit/>
          </a:bodyPr>
          <a:lstStyle/>
          <a:p>
            <a:pPr algn="ctr">
              <a:spcBef>
                <a:spcPts val="600"/>
              </a:spcBef>
            </a:pPr>
            <a:r>
              <a:rPr lang="en-US" b="1" dirty="0">
                <a:latin typeface="Consolas" panose="020B0609020204030204" pitchFamily="49" charset="0"/>
                <a:ea typeface="Menlo" panose="020B0609030804020204" pitchFamily="49" charset="0"/>
                <a:cs typeface="Menlo" panose="020B0609030804020204" pitchFamily="49" charset="0"/>
              </a:rPr>
              <a:t>Decision Making</a:t>
            </a:r>
          </a:p>
        </p:txBody>
      </p:sp>
      <p:sp>
        <p:nvSpPr>
          <p:cNvPr id="4" name="Rectangle 3">
            <a:extLst>
              <a:ext uri="{FF2B5EF4-FFF2-40B4-BE49-F238E27FC236}">
                <a16:creationId xmlns:a16="http://schemas.microsoft.com/office/drawing/2014/main" id="{FCE314F1-F12E-33EE-B9D0-C1BFEF41803E}"/>
              </a:ext>
            </a:extLst>
          </p:cNvPr>
          <p:cNvSpPr/>
          <p:nvPr/>
        </p:nvSpPr>
        <p:spPr bwMode="gray">
          <a:xfrm>
            <a:off x="6501531" y="4682428"/>
            <a:ext cx="5002328" cy="88518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impasse entails a new subproblem:</a:t>
            </a:r>
          </a:p>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Where does the east path lead?</a:t>
            </a:r>
          </a:p>
        </p:txBody>
      </p:sp>
    </p:spTree>
    <p:extLst>
      <p:ext uri="{BB962C8B-B14F-4D97-AF65-F5344CB8AC3E}">
        <p14:creationId xmlns:p14="http://schemas.microsoft.com/office/powerpoint/2010/main" val="3852372779"/>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7477</TotalTime>
  <Words>5024</Words>
  <Application>Microsoft Office PowerPoint</Application>
  <PresentationFormat>Widescreen</PresentationFormat>
  <Paragraphs>725</Paragraphs>
  <Slides>49</Slides>
  <Notes>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49</vt:i4>
      </vt:variant>
    </vt:vector>
  </HeadingPairs>
  <TitlesOfParts>
    <vt:vector size="57" baseType="lpstr">
      <vt:lpstr>Arial</vt:lpstr>
      <vt:lpstr>Calibri</vt:lpstr>
      <vt:lpstr>Consolas</vt:lpstr>
      <vt:lpstr>Menlo</vt:lpstr>
      <vt:lpstr>Optum2022</vt:lpstr>
      <vt:lpstr>Optum2023</vt:lpstr>
      <vt:lpstr>Optum Theme</vt:lpstr>
      <vt:lpstr>OrangeBlue Theme</vt:lpstr>
      <vt:lpstr>Project 06:  Substates</vt:lpstr>
      <vt:lpstr>Problem</vt:lpstr>
      <vt:lpstr>Project Goal</vt:lpstr>
      <vt:lpstr>Lesson 06 – Outline</vt:lpstr>
      <vt:lpstr>Hierarchical  Problem Solving</vt:lpstr>
      <vt:lpstr>Recall: Impasses</vt:lpstr>
      <vt:lpstr>Maze Example – Hierarchical Problem Solving</vt:lpstr>
      <vt:lpstr>Maze Example – Main Problem</vt:lpstr>
      <vt:lpstr>Maze Example – Subproblem 1</vt:lpstr>
      <vt:lpstr>Maze Example – Subproblem 2</vt:lpstr>
      <vt:lpstr>Maze Example – Subproblem 1 Cont.</vt:lpstr>
      <vt:lpstr>Maze Example – Main Problem Cont.</vt:lpstr>
      <vt:lpstr>Soar Problem Space Diagramming</vt:lpstr>
      <vt:lpstr>Soar States</vt:lpstr>
      <vt:lpstr>Substates</vt:lpstr>
      <vt:lpstr>What is a State?</vt:lpstr>
      <vt:lpstr>State Persistence</vt:lpstr>
      <vt:lpstr>State Terminology</vt:lpstr>
      <vt:lpstr>Substate Working Memory</vt:lpstr>
      <vt:lpstr>Rule Matching Across States</vt:lpstr>
      <vt:lpstr>Naming States</vt:lpstr>
      <vt:lpstr>Using Substates for Supplier Sort</vt:lpstr>
      <vt:lpstr>The (select-supplier) Subproblem</vt:lpstr>
      <vt:lpstr>What’s in a Name?</vt:lpstr>
      <vt:lpstr>State Names for Supplier Sort</vt:lpstr>
      <vt:lpstr>Let’s Write Some Code!</vt:lpstr>
      <vt:lpstr>Let’s Write Some More Code!</vt:lpstr>
      <vt:lpstr>Let’s Write Some More Code!</vt:lpstr>
      <vt:lpstr>Let’s Write Some More Code!</vt:lpstr>
      <vt:lpstr>Solving Impasses</vt:lpstr>
      <vt:lpstr>Using Our Substate</vt:lpstr>
      <vt:lpstr>Let’s Write Some Code!</vt:lpstr>
      <vt:lpstr>Let’s Write Some Code!</vt:lpstr>
      <vt:lpstr>Inspecting the State Stack</vt:lpstr>
      <vt:lpstr>How To Solve the Impasse?</vt:lpstr>
      <vt:lpstr>1. Referencing Tied Operators</vt:lpstr>
      <vt:lpstr>Referencing Only Tied Operators</vt:lpstr>
      <vt:lpstr>Let’s Write Some Code!</vt:lpstr>
      <vt:lpstr>2. Returning the Solution From the Substate</vt:lpstr>
      <vt:lpstr>2. Returning the Solution From the Substate</vt:lpstr>
      <vt:lpstr>Let’s Write Some Code!</vt:lpstr>
      <vt:lpstr>Final Results</vt:lpstr>
      <vt:lpstr>3. Result Persistence</vt:lpstr>
      <vt:lpstr>Substate Rule Type Doesn’t Affect Result Persistence</vt:lpstr>
      <vt:lpstr>Inspecting Justifications</vt:lpstr>
      <vt:lpstr>Justification Properties</vt:lpstr>
      <vt:lpstr>Justification Generation</vt:lpstr>
      <vt:lpstr>Backtracing</vt:lpstr>
      <vt:lpstr>Well 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292</cp:revision>
  <dcterms:created xsi:type="dcterms:W3CDTF">2023-04-25T15:41:13Z</dcterms:created>
  <dcterms:modified xsi:type="dcterms:W3CDTF">2024-07-17T22:06:42Z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